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20"/>
  </p:notesMasterIdLst>
  <p:sldIdLst>
    <p:sldId id="256" r:id="rId2"/>
    <p:sldId id="257" r:id="rId3"/>
    <p:sldId id="270" r:id="rId4"/>
    <p:sldId id="259" r:id="rId5"/>
    <p:sldId id="260" r:id="rId6"/>
    <p:sldId id="276" r:id="rId7"/>
    <p:sldId id="272" r:id="rId8"/>
    <p:sldId id="271" r:id="rId9"/>
    <p:sldId id="262" r:id="rId10"/>
    <p:sldId id="263" r:id="rId11"/>
    <p:sldId id="264" r:id="rId12"/>
    <p:sldId id="274" r:id="rId13"/>
    <p:sldId id="265" r:id="rId14"/>
    <p:sldId id="266" r:id="rId15"/>
    <p:sldId id="267" r:id="rId16"/>
    <p:sldId id="268" r:id="rId17"/>
    <p:sldId id="269" r:id="rId18"/>
    <p:sldId id="273"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14" autoAdjust="0"/>
    <p:restoredTop sz="94660"/>
  </p:normalViewPr>
  <p:slideViewPr>
    <p:cSldViewPr snapToGrid="0">
      <p:cViewPr varScale="1">
        <p:scale>
          <a:sx n="125" d="100"/>
          <a:sy n="125" d="100"/>
        </p:scale>
        <p:origin x="298"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1-24T11:33:40.503"/>
    </inkml:context>
    <inkml:brush xml:id="br0">
      <inkml:brushProperty name="width" value="0.05" units="cm"/>
      <inkml:brushProperty name="height" value="0.05" units="cm"/>
      <inkml:brushProperty name="color" value="#E71224"/>
      <inkml:brushProperty name="ignorePressure" value="1"/>
    </inkml:brush>
  </inkml:definitions>
  <inkml:trace contextRef="#ctx0" brushRef="#br0">1407 124,'0'-1,"-1"0,1-1,-1 1,0 0,1 0,-1 0,0 0,0 0,0 1,0-1,0 0,0 0,0 0,0 1,0-1,0 1,0-1,0 1,-1-1,0 1,-26-10,22 9,-42-12,-46-19,83 28,0 1,-1 0,1 1,-14-1,13 2,0-1,1 0,-1-1,-13-4,6 1,-1 1,1 2,-1 0,0 1,-1 0,1 2,-33 3,-10-1,40 0,-41 7,16-2,31-4,0 1,1 0,-25 11,22-8,1 0,-23 3,-95 27,92-22,-14 2,47-14,0 0,0 1,0 0,0 1,1 0,-16 10,-55 44,75-53,-1 0,2 0,-1 0,1 1,0 0,0 0,1 0,0 1,0 0,0-1,1 1,-3 15,-10 20,13-36,0 0,0 0,1 0,0 0,0 0,-1 9,2-7,1 0,-1 1,2-1,-1 0,1 0,1 0,0 0,0 0,0 0,1 0,1-1,0 1,0-1,0 0,6 8,6 4,0-1,1 0,1-1,32 23,-21-17,26 29,-7-6,-33-33,0 0,-1 1,16 21,-25-24,0-1,-1 1,0-1,-1 1,0 1,-1-1,0 0,-1 0,0 21,-2 2,0 0,-11 52,6-53,2-17,0 0,2 0,0 0,2 22,0-34,0 1,1-1,0 0,1 0,-1 0,1 0,0 0,0 0,0-1,1 1,-1-1,1 1,1-1,-1 0,0 0,1 0,0-1,6 6,5 3,1-1,0 0,1-1,0 0,1-1,36 12,-34-17,13 5,0-2,1-1,65 2,-92-8,25 1,1-2,-1-1,1-2,62-15,-7 0,-69 16,0-1,-1 0,0-1,0-1,29-13,-13 3,-28 14,0-1,0 1,0-1,-1-1,1 1,-1-1,0 1,1-2,-2 1,1 0,-1-1,1 0,3-7,34-47,13-44,10-64,-45 122,-16 37,0 0,0 0,-1 0,0-1,0 1,-1-1,2-9,9-88,-8 57,-2 1,-5-66,0 23,2 56,1 0,-5-41,2 64,0 1,0 0,-1 0,0 0,-1 0,-1 0,-8-16,4 15,0 0,-1 0,0 1,0 0,-1 0,-21-14,-4-4,18 8,17 20,1 0,-1 1,0-1,1 0,-1 0,1 0,-1 0,1 0,-1 0,1 0,-1 0,1 0,0 0,0 0,0 0,-1 0,1 0,0 0,0 0,1 0,-1 0,0-1,4-2</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1-24T11:34:12.321"/>
    </inkml:context>
    <inkml:brush xml:id="br0">
      <inkml:brushProperty name="width" value="0.05" units="cm"/>
      <inkml:brushProperty name="height" value="0.05" units="cm"/>
      <inkml:brushProperty name="color" value="#E71224"/>
      <inkml:brushProperty name="ignorePressure" value="1"/>
    </inkml:brush>
  </inkml:definitions>
  <inkml:trace contextRef="#ctx0" brushRef="#br0">0 1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4B25A04-4882-4BA8-A200-BFB9CCA12E45}" type="datetimeFigureOut">
              <a:rPr lang="en-US" smtClean="0"/>
              <a:t>4/22/2021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DC61B74-B2BA-46EC-92F3-6256402BE6BF}" type="slidenum">
              <a:rPr lang="en-US" smtClean="0"/>
              <a:t>‹#›</a:t>
            </a:fld>
            <a:endParaRPr lang="en-US"/>
          </a:p>
        </p:txBody>
      </p:sp>
    </p:spTree>
    <p:extLst>
      <p:ext uri="{BB962C8B-B14F-4D97-AF65-F5344CB8AC3E}">
        <p14:creationId xmlns:p14="http://schemas.microsoft.com/office/powerpoint/2010/main" val="7235258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228600" indent="-228600" algn="r" defTabSz="914400" rtl="1" eaLnBrk="1" latinLnBrk="0" hangingPunct="1">
              <a:buAutoNum type="arabicPeriod"/>
            </a:pPr>
            <a:r>
              <a:rPr lang="he-IL" dirty="0"/>
              <a:t>חשוב לדעת לאזן את מסד הנתונים שלא יהיה מוטה עבור תמונות מסוימות בהתאם למטרה (נראה כיצד בעיה זו מופיעה במודל של זיהוי התמרורים), חשוב גם לחלק את מסד הנתונים בצורה רנדומלית. </a:t>
            </a:r>
          </a:p>
          <a:p>
            <a:pPr marL="228600" indent="-228600" algn="r" defTabSz="914400" rtl="1" eaLnBrk="1" latinLnBrk="0" hangingPunct="1">
              <a:buAutoNum type="arabicPeriod"/>
            </a:pPr>
            <a:r>
              <a:rPr lang="he-IL" dirty="0"/>
              <a:t>2. </a:t>
            </a:r>
            <a:r>
              <a:rPr lang="en-US" dirty="0"/>
              <a:t>Data </a:t>
            </a:r>
            <a:r>
              <a:rPr lang="en-US" dirty="0" err="1"/>
              <a:t>augmention</a:t>
            </a:r>
            <a:r>
              <a:rPr lang="en-US" dirty="0"/>
              <a:t> </a:t>
            </a:r>
            <a:r>
              <a:rPr lang="he-IL" dirty="0"/>
              <a:t> כאשר מסד הנתונים שלנו יחסית מצומצם או לא בעל גיוון גדול ניתן להשתמש בטכניקה זאת על מנת לשפר את חסינותו לצורות </a:t>
            </a:r>
            <a:r>
              <a:rPr lang="he-IL" dirty="0" err="1"/>
              <a:t>לאוברפיט</a:t>
            </a:r>
            <a:r>
              <a:rPr lang="he-IL" dirty="0"/>
              <a:t> באמצעות יצירה של תמונות נוספות מתמונות קיימות כבר אם אנו בונים מודל לזהות את החיה נמר השלג שנחשבת אחת החיות הנדירות והחמקניות בעולם סביר שלא יהיה לנו המון תמונות של החיה מזוויות שונות, לדוגמא אם מסד הנתונים שלנו בנוי בעיקר מתמונות של חתולים שוכבים אז את תמונה של חתול עומד או הפוך לא בטוח תתגלה אז יהיה שווה ליצור תמונה של חתול בצורות שונות </a:t>
            </a:r>
            <a:r>
              <a:rPr lang="he-IL" dirty="0" err="1"/>
              <a:t>בדטה</a:t>
            </a:r>
            <a:r>
              <a:rPr lang="he-IL" dirty="0"/>
              <a:t> סט </a:t>
            </a:r>
          </a:p>
          <a:p>
            <a:pPr marL="228600" indent="-228600" algn="r" defTabSz="914400" rtl="1" eaLnBrk="1" latinLnBrk="0" hangingPunct="1">
              <a:buAutoNum type="arabicPeriod"/>
            </a:pPr>
            <a:r>
              <a:rPr lang="he-IL" dirty="0"/>
              <a:t>3. </a:t>
            </a:r>
            <a:r>
              <a:rPr lang="he-IL" dirty="0" err="1"/>
              <a:t>דרופאוט</a:t>
            </a:r>
            <a:r>
              <a:rPr lang="he-IL" dirty="0"/>
              <a:t> טכניקה נוספת אשר מציגה משתנה הסתברותי </a:t>
            </a:r>
            <a:r>
              <a:rPr lang="he-IL" dirty="0" err="1"/>
              <a:t>p</a:t>
            </a:r>
            <a:r>
              <a:rPr lang="he-IL" dirty="0"/>
              <a:t>  אשר מוצמד לכל נוירון בשכבה מסוימת ומציג הסתברות שבמעבר כלשהו נוירון זה לא יפעל  טכניקה זו מונעת מהרשת להסתמך יותר מדיי על נוירון אחד או יותר וכתוצאה מכך להגדיל את הדיוק של המודל ולהימנע </a:t>
            </a:r>
            <a:r>
              <a:rPr lang="he-IL" dirty="0" err="1"/>
              <a:t>מאוברפיט</a:t>
            </a:r>
            <a:r>
              <a:rPr lang="he-IL" dirty="0"/>
              <a:t> </a:t>
            </a:r>
          </a:p>
        </p:txBody>
      </p:sp>
      <p:sp>
        <p:nvSpPr>
          <p:cNvPr id="4" name="מציין מיקום של מספר שקופית 3"/>
          <p:cNvSpPr>
            <a:spLocks noGrp="1"/>
          </p:cNvSpPr>
          <p:nvPr>
            <p:ph type="sldNum" sz="quarter" idx="5"/>
          </p:nvPr>
        </p:nvSpPr>
        <p:spPr/>
        <p:txBody>
          <a:bodyPr/>
          <a:lstStyle/>
          <a:p>
            <a:fld id="{A4850FE5-A154-4D32-B298-28E1775FDD8B}" type="slidenum">
              <a:rPr lang="en-US" smtClean="0"/>
              <a:t>6</a:t>
            </a:fld>
            <a:endParaRPr lang="en-US"/>
          </a:p>
        </p:txBody>
      </p:sp>
    </p:spTree>
    <p:extLst>
      <p:ext uri="{BB962C8B-B14F-4D97-AF65-F5344CB8AC3E}">
        <p14:creationId xmlns:p14="http://schemas.microsoft.com/office/powerpoint/2010/main" val="41922150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2AC24A9-CCB6-4F8D-B8DB-C2F3692CFA5A}" type="datetimeFigureOut">
              <a:rPr lang="en-US" smtClean="0"/>
              <a:t>4/22/2021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2DC25EE-239B-4C5F-AAD1-255A7D5F1EE2}" type="slidenum">
              <a:rPr lang="en-US" smtClean="0"/>
              <a:t>‹#›</a:t>
            </a:fld>
            <a:endParaRPr lang="en-US" dirty="0"/>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749585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Date Placeholder 2"/>
          <p:cNvSpPr>
            <a:spLocks noGrp="1"/>
          </p:cNvSpPr>
          <p:nvPr>
            <p:ph type="dt" sz="half" idx="10"/>
          </p:nvPr>
        </p:nvSpPr>
        <p:spPr/>
        <p:txBody>
          <a:bodyPr/>
          <a:lstStyle/>
          <a:p>
            <a:fld id="{02AC24A9-CCB6-4F8D-B8DB-C2F3692CFA5A}" type="datetimeFigureOut">
              <a:rPr lang="en-US" smtClean="0"/>
              <a:t>4/22/2021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5035718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2AC24A9-CCB6-4F8D-B8DB-C2F3692CFA5A}" type="datetimeFigureOut">
              <a:rPr lang="en-US" smtClean="0"/>
              <a:t>4/22/2021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66025288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2AC24A9-CCB6-4F8D-B8DB-C2F3692CFA5A}" type="datetimeFigureOut">
              <a:rPr lang="en-US" smtClean="0"/>
              <a:t>4/22/2021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DC25EE-239B-4C5F-AAD1-255A7D5F1EE2}" type="slidenum">
              <a:rPr lang="en-US" smtClean="0"/>
              <a:t>‹#›</a:t>
            </a:fld>
            <a:endParaRPr lang="en-US"/>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89459479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2AC24A9-CCB6-4F8D-B8DB-C2F3692CFA5A}" type="datetimeFigureOut">
              <a:rPr lang="en-US" smtClean="0"/>
              <a:t>4/22/2021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09838120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2AC24A9-CCB6-4F8D-B8DB-C2F3692CFA5A}" type="datetimeFigureOut">
              <a:rPr lang="en-US" smtClean="0"/>
              <a:t>4/22/2021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DC25EE-239B-4C5F-AAD1-255A7D5F1EE2}" type="slidenum">
              <a:rPr lang="en-US" smtClean="0"/>
              <a:t>‹#›</a:t>
            </a:fld>
            <a:endParaRPr lang="en-US"/>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327549604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2AC24A9-CCB6-4F8D-B8DB-C2F3692CFA5A}" type="datetimeFigureOut">
              <a:rPr lang="en-US" smtClean="0"/>
              <a:t>4/22/2021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90527763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2AC24A9-CCB6-4F8D-B8DB-C2F3692CFA5A}" type="datetimeFigureOut">
              <a:rPr lang="en-US" smtClean="0"/>
              <a:t>4/22/2021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44184782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2AC24A9-CCB6-4F8D-B8DB-C2F3692CFA5A}" type="datetimeFigureOut">
              <a:rPr lang="en-US" smtClean="0"/>
              <a:t>4/22/2021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7724090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2AC24A9-CCB6-4F8D-B8DB-C2F3692CFA5A}" type="datetimeFigureOut">
              <a:rPr lang="en-US" smtClean="0"/>
              <a:t>4/22/2021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0004532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en-US"/>
              <a:t>Click to edit Master title style</a:t>
            </a:r>
            <a:endParaRPr lang="en-US" dirty="0"/>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2AC24A9-CCB6-4F8D-B8DB-C2F3692CFA5A}" type="datetimeFigureOut">
              <a:rPr lang="en-US" smtClean="0"/>
              <a:t>4/22/2021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871661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4211" y="685800"/>
            <a:ext cx="4937655" cy="361526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08133" y="685801"/>
            <a:ext cx="4934479" cy="3615266"/>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2AC24A9-CCB6-4F8D-B8DB-C2F3692CFA5A}" type="datetimeFigureOut">
              <a:rPr lang="en-US" smtClean="0"/>
              <a:t>4/22/2021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8961388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2AC24A9-CCB6-4F8D-B8DB-C2F3692CFA5A}" type="datetimeFigureOut">
              <a:rPr lang="en-US" smtClean="0"/>
              <a:t>4/22/2021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6791083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2AC24A9-CCB6-4F8D-B8DB-C2F3692CFA5A}" type="datetimeFigureOut">
              <a:rPr lang="en-US" smtClean="0"/>
              <a:t>4/22/2021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5266339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2AC24A9-CCB6-4F8D-B8DB-C2F3692CFA5A}" type="datetimeFigureOut">
              <a:rPr lang="en-US" smtClean="0"/>
              <a:t>4/22/2021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7852423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2AC24A9-CCB6-4F8D-B8DB-C2F3692CFA5A}" type="datetimeFigureOut">
              <a:rPr lang="en-US" smtClean="0"/>
              <a:t>4/22/2021</a:t>
            </a:fld>
            <a:endParaRPr lang="en-US" dirty="0"/>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9992204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2AC24A9-CCB6-4F8D-B8DB-C2F3692CFA5A}" type="datetimeFigureOut">
              <a:rPr lang="en-US" smtClean="0"/>
              <a:t>4/22/2021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6406534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02AC24A9-CCB6-4F8D-B8DB-C2F3692CFA5A}" type="datetimeFigureOut">
              <a:rPr lang="en-US" smtClean="0"/>
              <a:t>4/22/2021</a:t>
            </a:fld>
            <a:endParaRPr lang="en-US"/>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en-US"/>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fld id="{B2DC25EE-239B-4C5F-AAD1-255A7D5F1EE2}" type="slidenum">
              <a:rPr lang="en-US" smtClean="0"/>
              <a:t>‹#›</a:t>
            </a:fld>
            <a:endParaRPr lang="en-US"/>
          </a:p>
        </p:txBody>
      </p:sp>
    </p:spTree>
    <p:extLst>
      <p:ext uri="{BB962C8B-B14F-4D97-AF65-F5344CB8AC3E}">
        <p14:creationId xmlns:p14="http://schemas.microsoft.com/office/powerpoint/2010/main" val="1732692529"/>
      </p:ext>
    </p:extLst>
  </p:cSld>
  <p:clrMap bg1="dk1" tx1="lt1" bg2="dk2"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 id="2147483700" r:id="rId16"/>
    <p:sldLayoutId id="2147483701"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 Id="rId5" Type="http://schemas.openxmlformats.org/officeDocument/2006/relationships/image" Target="../media/image29.png"/><Relationship Id="rId4" Type="http://schemas.openxmlformats.org/officeDocument/2006/relationships/image" Target="../media/image2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260.png"/><Relationship Id="rId5" Type="http://schemas.openxmlformats.org/officeDocument/2006/relationships/customXml" Target="../ink/ink1.xml"/><Relationship Id="rId4" Type="http://schemas.openxmlformats.org/officeDocument/2006/relationships/image" Target="../media/image32.png"/></Relationships>
</file>

<file path=ppt/slides/_rels/slide1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15.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10.png"/></Relationships>
</file>

<file path=ppt/slides/_rels/slide16.xml.rels><?xml version="1.0" encoding="UTF-8" standalone="yes"?>
<Relationships xmlns="http://schemas.openxmlformats.org/package/2006/relationships"><Relationship Id="rId8" Type="http://schemas.openxmlformats.org/officeDocument/2006/relationships/image" Target="../media/image43.jpeg"/><Relationship Id="rId3" Type="http://schemas.openxmlformats.org/officeDocument/2006/relationships/image" Target="../media/image38.png"/><Relationship Id="rId7" Type="http://schemas.openxmlformats.org/officeDocument/2006/relationships/image" Target="../media/image42.jpeg"/><Relationship Id="rId2" Type="http://schemas.openxmlformats.org/officeDocument/2006/relationships/image" Target="../media/image37.png"/><Relationship Id="rId1" Type="http://schemas.openxmlformats.org/officeDocument/2006/relationships/slideLayout" Target="../slideLayouts/slideLayout7.xml"/><Relationship Id="rId6" Type="http://schemas.openxmlformats.org/officeDocument/2006/relationships/image" Target="../media/image41.jpeg"/><Relationship Id="rId5" Type="http://schemas.openxmlformats.org/officeDocument/2006/relationships/image" Target="../media/image40.jpeg"/><Relationship Id="rId4" Type="http://schemas.openxmlformats.org/officeDocument/2006/relationships/image" Target="../media/image39.png"/></Relationships>
</file>

<file path=ppt/slides/_rels/slide1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46.svg"/><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jpeg"/></Relationships>
</file>

<file path=ppt/slides/_rels/slide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Layout" Target="../slideLayouts/slideLayout7.xml"/><Relationship Id="rId5" Type="http://schemas.openxmlformats.org/officeDocument/2006/relationships/image" Target="../media/image9.jpg"/><Relationship Id="rId4" Type="http://schemas.openxmlformats.org/officeDocument/2006/relationships/image" Target="../media/image8.jp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How to Pick the Best Fonts for Your Ecommerce Website | Neto">
            <a:extLst>
              <a:ext uri="{FF2B5EF4-FFF2-40B4-BE49-F238E27FC236}">
                <a16:creationId xmlns:a16="http://schemas.microsoft.com/office/drawing/2014/main" id="{17A35CA5-7412-4966-8587-A2AD2700CAAB}"/>
              </a:ext>
            </a:extLst>
          </p:cNvPr>
          <p:cNvPicPr/>
          <p:nvPr/>
        </p:nvPicPr>
        <p:blipFill>
          <a:blip r:embed="rId2" cstate="print">
            <a:extLst>
              <a:ext uri="{28A0092B-C50C-407E-A947-70E740481C1C}">
                <a14:useLocalDpi xmlns:a14="http://schemas.microsoft.com/office/drawing/2010/main" val="0"/>
              </a:ext>
            </a:extLst>
          </a:blip>
          <a:stretch>
            <a:fillRect/>
          </a:stretch>
        </p:blipFill>
        <p:spPr bwMode="auto">
          <a:xfrm>
            <a:off x="2400875" y="286602"/>
            <a:ext cx="7390246" cy="3879879"/>
          </a:xfrm>
          <a:prstGeom prst="rect">
            <a:avLst/>
          </a:prstGeom>
          <a:noFill/>
        </p:spPr>
      </p:pic>
      <p:sp>
        <p:nvSpPr>
          <p:cNvPr id="2" name="Title 1">
            <a:extLst>
              <a:ext uri="{FF2B5EF4-FFF2-40B4-BE49-F238E27FC236}">
                <a16:creationId xmlns:a16="http://schemas.microsoft.com/office/drawing/2014/main" id="{C37B5D30-2DD9-4C0D-9F0E-137802E3F7F5}"/>
              </a:ext>
            </a:extLst>
          </p:cNvPr>
          <p:cNvSpPr>
            <a:spLocks noGrp="1"/>
          </p:cNvSpPr>
          <p:nvPr>
            <p:ph type="ctrTitle"/>
          </p:nvPr>
        </p:nvSpPr>
        <p:spPr>
          <a:xfrm>
            <a:off x="783609" y="4954092"/>
            <a:ext cx="10515600" cy="1092050"/>
          </a:xfrm>
        </p:spPr>
        <p:txBody>
          <a:bodyPr>
            <a:normAutofit/>
          </a:bodyPr>
          <a:lstStyle/>
          <a:p>
            <a:pPr algn="ctr"/>
            <a:r>
              <a:rPr lang="he-IL" sz="3600" dirty="0">
                <a:latin typeface="Calibri" panose="020F0502020204030204" pitchFamily="34" charset="0"/>
                <a:cs typeface="Arial" panose="020B0604020202020204" pitchFamily="34" charset="0"/>
              </a:rPr>
              <a:t>זיהוי פונטים מוטבעים בתמונות</a:t>
            </a:r>
            <a:endParaRPr lang="en-US" sz="3600" dirty="0"/>
          </a:p>
        </p:txBody>
      </p:sp>
      <p:sp>
        <p:nvSpPr>
          <p:cNvPr id="6" name="TextBox 5">
            <a:extLst>
              <a:ext uri="{FF2B5EF4-FFF2-40B4-BE49-F238E27FC236}">
                <a16:creationId xmlns:a16="http://schemas.microsoft.com/office/drawing/2014/main" id="{0EB19CC6-EC57-476A-BD8C-DAEEEE2FA40C}"/>
              </a:ext>
            </a:extLst>
          </p:cNvPr>
          <p:cNvSpPr txBox="1"/>
          <p:nvPr/>
        </p:nvSpPr>
        <p:spPr>
          <a:xfrm>
            <a:off x="3688080" y="4572000"/>
            <a:ext cx="4230624" cy="369332"/>
          </a:xfrm>
          <a:prstGeom prst="rect">
            <a:avLst/>
          </a:prstGeom>
          <a:noFill/>
        </p:spPr>
        <p:txBody>
          <a:bodyPr wrap="square" rtlCol="0">
            <a:spAutoFit/>
          </a:bodyPr>
          <a:lstStyle/>
          <a:p>
            <a:pPr algn="ctr"/>
            <a:r>
              <a:rPr lang="he-IL" dirty="0"/>
              <a:t>סתיו כהן</a:t>
            </a:r>
            <a:endParaRPr lang="en-US" dirty="0"/>
          </a:p>
        </p:txBody>
      </p:sp>
    </p:spTree>
    <p:extLst>
      <p:ext uri="{BB962C8B-B14F-4D97-AF65-F5344CB8AC3E}">
        <p14:creationId xmlns:p14="http://schemas.microsoft.com/office/powerpoint/2010/main" val="9738846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D1B910D-3CC3-499E-93F1-9D556BB634C6}"/>
              </a:ext>
            </a:extLst>
          </p:cNvPr>
          <p:cNvPicPr/>
          <p:nvPr/>
        </p:nvPicPr>
        <p:blipFill>
          <a:blip r:embed="rId2"/>
          <a:stretch>
            <a:fillRect/>
          </a:stretch>
        </p:blipFill>
        <p:spPr>
          <a:xfrm>
            <a:off x="602774" y="52356"/>
            <a:ext cx="10267667" cy="4867661"/>
          </a:xfrm>
          <a:prstGeom prst="rect">
            <a:avLst/>
          </a:prstGeom>
        </p:spPr>
      </p:pic>
      <p:pic>
        <p:nvPicPr>
          <p:cNvPr id="4" name="Picture 3">
            <a:extLst>
              <a:ext uri="{FF2B5EF4-FFF2-40B4-BE49-F238E27FC236}">
                <a16:creationId xmlns:a16="http://schemas.microsoft.com/office/drawing/2014/main" id="{E30FF7AA-581A-404A-94A7-EDA154BB0502}"/>
              </a:ext>
            </a:extLst>
          </p:cNvPr>
          <p:cNvPicPr>
            <a:picLocks noChangeAspect="1"/>
          </p:cNvPicPr>
          <p:nvPr/>
        </p:nvPicPr>
        <p:blipFill>
          <a:blip r:embed="rId3"/>
          <a:stretch>
            <a:fillRect/>
          </a:stretch>
        </p:blipFill>
        <p:spPr>
          <a:xfrm>
            <a:off x="2639099" y="4471065"/>
            <a:ext cx="5570029" cy="2366215"/>
          </a:xfrm>
          <a:prstGeom prst="rect">
            <a:avLst/>
          </a:prstGeom>
        </p:spPr>
      </p:pic>
    </p:spTree>
    <p:extLst>
      <p:ext uri="{BB962C8B-B14F-4D97-AF65-F5344CB8AC3E}">
        <p14:creationId xmlns:p14="http://schemas.microsoft.com/office/powerpoint/2010/main" val="19651890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3DA9AA3-C697-4602-A6B9-1EF8C41D8504}"/>
              </a:ext>
            </a:extLst>
          </p:cNvPr>
          <p:cNvSpPr txBox="1"/>
          <p:nvPr/>
        </p:nvSpPr>
        <p:spPr>
          <a:xfrm>
            <a:off x="8108612" y="1144769"/>
            <a:ext cx="3724217" cy="2896432"/>
          </a:xfrm>
          <a:prstGeom prst="rect">
            <a:avLst/>
          </a:prstGeom>
        </p:spPr>
        <p:txBody>
          <a:bodyPr vert="horz" lIns="91440" tIns="45720" rIns="91440" bIns="45720" rtlCol="0" anchor="b">
            <a:normAutofit/>
          </a:bodyPr>
          <a:lstStyle/>
          <a:p>
            <a:pPr marL="0" marR="0" algn="r" rtl="1">
              <a:lnSpc>
                <a:spcPct val="90000"/>
              </a:lnSpc>
              <a:spcBef>
                <a:spcPct val="0"/>
              </a:spcBef>
              <a:spcAft>
                <a:spcPts val="800"/>
              </a:spcAft>
            </a:pPr>
            <a:r>
              <a:rPr lang="en-US" sz="4000" b="1" dirty="0" err="1">
                <a:effectLst/>
                <a:latin typeface="+mj-lt"/>
                <a:ea typeface="+mj-ea"/>
                <a:cs typeface="+mj-cs"/>
              </a:rPr>
              <a:t>חלק</a:t>
            </a:r>
            <a:r>
              <a:rPr lang="en-US" sz="4000" b="1" dirty="0">
                <a:effectLst/>
                <a:latin typeface="+mj-lt"/>
                <a:ea typeface="+mj-ea"/>
                <a:cs typeface="+mj-cs"/>
              </a:rPr>
              <a:t> ב </a:t>
            </a:r>
            <a:r>
              <a:rPr lang="en-US" sz="4000" b="1" dirty="0" err="1">
                <a:effectLst/>
                <a:latin typeface="+mj-lt"/>
                <a:ea typeface="+mj-ea"/>
                <a:cs typeface="+mj-cs"/>
              </a:rPr>
              <a:t>שלב</a:t>
            </a:r>
            <a:r>
              <a:rPr lang="en-US" sz="4000" b="1" dirty="0">
                <a:effectLst/>
                <a:latin typeface="+mj-lt"/>
                <a:ea typeface="+mj-ea"/>
                <a:cs typeface="+mj-cs"/>
              </a:rPr>
              <a:t> 2:  </a:t>
            </a:r>
            <a:r>
              <a:rPr lang="en-US" sz="4000" b="1" dirty="0" err="1">
                <a:effectLst/>
                <a:latin typeface="+mj-lt"/>
                <a:ea typeface="+mj-ea"/>
                <a:cs typeface="+mj-cs"/>
              </a:rPr>
              <a:t>הצבעה</a:t>
            </a:r>
            <a:endParaRPr lang="en-US" sz="4000" dirty="0">
              <a:effectLst/>
              <a:latin typeface="+mj-lt"/>
              <a:ea typeface="+mj-ea"/>
              <a:cs typeface="+mj-cs"/>
            </a:endParaRPr>
          </a:p>
        </p:txBody>
      </p:sp>
      <p:pic>
        <p:nvPicPr>
          <p:cNvPr id="11" name="Picture 10">
            <a:extLst>
              <a:ext uri="{FF2B5EF4-FFF2-40B4-BE49-F238E27FC236}">
                <a16:creationId xmlns:a16="http://schemas.microsoft.com/office/drawing/2014/main" id="{BDA7ACD2-AB01-4FCB-A5D2-F28DF22CBCF9}"/>
              </a:ext>
            </a:extLst>
          </p:cNvPr>
          <p:cNvPicPr/>
          <p:nvPr/>
        </p:nvPicPr>
        <p:blipFill>
          <a:blip r:embed="rId2"/>
          <a:stretch>
            <a:fillRect/>
          </a:stretch>
        </p:blipFill>
        <p:spPr>
          <a:xfrm>
            <a:off x="218028" y="754219"/>
            <a:ext cx="3675888" cy="2175956"/>
          </a:xfrm>
          <a:prstGeom prst="rect">
            <a:avLst/>
          </a:prstGeom>
        </p:spPr>
      </p:pic>
      <p:pic>
        <p:nvPicPr>
          <p:cNvPr id="2" name="Picture 1">
            <a:extLst>
              <a:ext uri="{FF2B5EF4-FFF2-40B4-BE49-F238E27FC236}">
                <a16:creationId xmlns:a16="http://schemas.microsoft.com/office/drawing/2014/main" id="{2940DED8-9C54-4956-BAA7-1244A6AF3447}"/>
              </a:ext>
            </a:extLst>
          </p:cNvPr>
          <p:cNvPicPr/>
          <p:nvPr/>
        </p:nvPicPr>
        <p:blipFill>
          <a:blip r:embed="rId3"/>
          <a:stretch>
            <a:fillRect/>
          </a:stretch>
        </p:blipFill>
        <p:spPr>
          <a:xfrm>
            <a:off x="4002209" y="839071"/>
            <a:ext cx="3675888" cy="2006253"/>
          </a:xfrm>
          <a:prstGeom prst="rect">
            <a:avLst/>
          </a:prstGeom>
        </p:spPr>
      </p:pic>
      <p:pic>
        <p:nvPicPr>
          <p:cNvPr id="13" name="Picture 12">
            <a:extLst>
              <a:ext uri="{FF2B5EF4-FFF2-40B4-BE49-F238E27FC236}">
                <a16:creationId xmlns:a16="http://schemas.microsoft.com/office/drawing/2014/main" id="{FA437D2D-5E68-440F-A1BD-11A00A5955CB}"/>
              </a:ext>
            </a:extLst>
          </p:cNvPr>
          <p:cNvPicPr/>
          <p:nvPr/>
        </p:nvPicPr>
        <p:blipFill>
          <a:blip r:embed="rId4"/>
          <a:stretch>
            <a:fillRect/>
          </a:stretch>
        </p:blipFill>
        <p:spPr>
          <a:xfrm>
            <a:off x="42038" y="3100631"/>
            <a:ext cx="3948507" cy="1182516"/>
          </a:xfrm>
          <a:prstGeom prst="rect">
            <a:avLst/>
          </a:prstGeom>
        </p:spPr>
      </p:pic>
      <p:pic>
        <p:nvPicPr>
          <p:cNvPr id="3" name="Picture 2">
            <a:extLst>
              <a:ext uri="{FF2B5EF4-FFF2-40B4-BE49-F238E27FC236}">
                <a16:creationId xmlns:a16="http://schemas.microsoft.com/office/drawing/2014/main" id="{724C24C5-C1A2-4EC0-AD65-54753BBDB652}"/>
              </a:ext>
            </a:extLst>
          </p:cNvPr>
          <p:cNvPicPr/>
          <p:nvPr/>
        </p:nvPicPr>
        <p:blipFill>
          <a:blip r:embed="rId5"/>
          <a:stretch>
            <a:fillRect/>
          </a:stretch>
        </p:blipFill>
        <p:spPr>
          <a:xfrm>
            <a:off x="3990545" y="3120692"/>
            <a:ext cx="3809964" cy="1162455"/>
          </a:xfrm>
          <a:prstGeom prst="rect">
            <a:avLst/>
          </a:prstGeom>
        </p:spPr>
      </p:pic>
    </p:spTree>
    <p:extLst>
      <p:ext uri="{BB962C8B-B14F-4D97-AF65-F5344CB8AC3E}">
        <p14:creationId xmlns:p14="http://schemas.microsoft.com/office/powerpoint/2010/main" val="11746165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28" name="Group 27">
            <a:extLst>
              <a:ext uri="{FF2B5EF4-FFF2-40B4-BE49-F238E27FC236}">
                <a16:creationId xmlns:a16="http://schemas.microsoft.com/office/drawing/2014/main" id="{6CC7770B-E4E1-42D6-9437-DAA4A3A9E6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29" name="Straight Connector 28">
              <a:extLst>
                <a:ext uri="{FF2B5EF4-FFF2-40B4-BE49-F238E27FC236}">
                  <a16:creationId xmlns:a16="http://schemas.microsoft.com/office/drawing/2014/main" id="{5A26DE5B-A1A6-4746-8EF7-4D6809ED75E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0" name="Straight Connector 29">
              <a:extLst>
                <a:ext uri="{FF2B5EF4-FFF2-40B4-BE49-F238E27FC236}">
                  <a16:creationId xmlns:a16="http://schemas.microsoft.com/office/drawing/2014/main" id="{377A3DDA-BF17-4302-867E-EBFD777B062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1" name="Straight Connector 30">
              <a:extLst>
                <a:ext uri="{FF2B5EF4-FFF2-40B4-BE49-F238E27FC236}">
                  <a16:creationId xmlns:a16="http://schemas.microsoft.com/office/drawing/2014/main" id="{CBE30704-4227-4B7B-BDB8-BFCF39086FA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2" name="Straight Connector 31">
              <a:extLst>
                <a:ext uri="{FF2B5EF4-FFF2-40B4-BE49-F238E27FC236}">
                  <a16:creationId xmlns:a16="http://schemas.microsoft.com/office/drawing/2014/main" id="{B923B1E7-AEA4-42D8-8F4A-9D116F29665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 name="Straight Connector 32">
              <a:extLst>
                <a:ext uri="{FF2B5EF4-FFF2-40B4-BE49-F238E27FC236}">
                  <a16:creationId xmlns:a16="http://schemas.microsoft.com/office/drawing/2014/main" id="{321B6244-6EAE-442C-ACCF-8146103EC1D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35" name="Rectangle 34">
            <a:extLst>
              <a:ext uri="{FF2B5EF4-FFF2-40B4-BE49-F238E27FC236}">
                <a16:creationId xmlns:a16="http://schemas.microsoft.com/office/drawing/2014/main" id="{781BBDC9-2DC6-4959-AC3D-49A5DCB05D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4B74BB55-8517-4CFE-9389-81D0E6F81F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438656" cy="6858000"/>
          </a:xfrm>
          <a:prstGeom prst="rect">
            <a:avLst/>
          </a:prstGeom>
          <a:solidFill>
            <a:schemeClr val="accent1">
              <a:lumMod val="50000"/>
            </a:schemeClr>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grpSp>
        <p:nvGrpSpPr>
          <p:cNvPr id="39" name="Group 38">
            <a:extLst>
              <a:ext uri="{FF2B5EF4-FFF2-40B4-BE49-F238E27FC236}">
                <a16:creationId xmlns:a16="http://schemas.microsoft.com/office/drawing/2014/main" id="{A3F7C935-E41E-4E8D-91DF-D3BAB9521DF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0045" y="4435646"/>
            <a:ext cx="1419541" cy="1660354"/>
            <a:chOff x="10292292" y="2963333"/>
            <a:chExt cx="1896535" cy="2218267"/>
          </a:xfrm>
        </p:grpSpPr>
        <p:cxnSp>
          <p:nvCxnSpPr>
            <p:cNvPr id="40" name="Straight Connector 39">
              <a:extLst>
                <a:ext uri="{FF2B5EF4-FFF2-40B4-BE49-F238E27FC236}">
                  <a16:creationId xmlns:a16="http://schemas.microsoft.com/office/drawing/2014/main" id="{4FB64230-1B44-4C76-9885-0BBE5C736CC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41" name="Straight Connector 40">
              <a:extLst>
                <a:ext uri="{FF2B5EF4-FFF2-40B4-BE49-F238E27FC236}">
                  <a16:creationId xmlns:a16="http://schemas.microsoft.com/office/drawing/2014/main" id="{D3F7F181-4FFE-4F8E-A3D0-1A8ECDEFFB3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10292292" y="3190344"/>
              <a:ext cx="1896535" cy="1896533"/>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2066495D-EC57-44E4-8DED-0DC2E07AA2F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43" name="Straight Connector 42">
              <a:extLst>
                <a:ext uri="{FF2B5EF4-FFF2-40B4-BE49-F238E27FC236}">
                  <a16:creationId xmlns:a16="http://schemas.microsoft.com/office/drawing/2014/main" id="{0E0DA2F2-D672-4417-8072-9ED4FA5CC59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44" name="Straight Connector 43">
              <a:extLst>
                <a:ext uri="{FF2B5EF4-FFF2-40B4-BE49-F238E27FC236}">
                  <a16:creationId xmlns:a16="http://schemas.microsoft.com/office/drawing/2014/main" id="{30E8BACB-AEC7-46A5-A3AD-4D1BBE8715B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rgbClr val="FFFFFF"/>
              </a:solidFill>
            </a:ln>
          </p:spPr>
          <p:style>
            <a:lnRef idx="2">
              <a:schemeClr val="accent1"/>
            </a:lnRef>
            <a:fillRef idx="0">
              <a:schemeClr val="accent1"/>
            </a:fillRef>
            <a:effectRef idx="1">
              <a:schemeClr val="accent1"/>
            </a:effectRef>
            <a:fontRef idx="minor">
              <a:schemeClr val="tx1"/>
            </a:fontRef>
          </p:style>
        </p:cxnSp>
      </p:grpSp>
      <p:sp>
        <p:nvSpPr>
          <p:cNvPr id="46" name="Rectangle 45">
            <a:extLst>
              <a:ext uri="{FF2B5EF4-FFF2-40B4-BE49-F238E27FC236}">
                <a16:creationId xmlns:a16="http://schemas.microsoft.com/office/drawing/2014/main" id="{08452CCF-4A27-488A-AAF4-424933CFC9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74212" y="0"/>
            <a:ext cx="4657345" cy="6858000"/>
          </a:xfrm>
          <a:prstGeom prst="rect">
            <a:avLst/>
          </a:prstGeom>
          <a:solidFill>
            <a:schemeClr val="accent1">
              <a:lumMod val="75000"/>
            </a:schemeClr>
          </a:solidFill>
          <a:ln>
            <a:noFill/>
          </a:ln>
          <a:effectLst/>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2F1BE942-CC06-46C9-827A-C8EC1DD07090}"/>
              </a:ext>
            </a:extLst>
          </p:cNvPr>
          <p:cNvSpPr txBox="1"/>
          <p:nvPr/>
        </p:nvSpPr>
        <p:spPr>
          <a:xfrm>
            <a:off x="6516553" y="685800"/>
            <a:ext cx="4754563" cy="5410200"/>
          </a:xfrm>
          <a:prstGeom prst="rect">
            <a:avLst/>
          </a:prstGeom>
        </p:spPr>
        <p:txBody>
          <a:bodyPr vert="horz" lIns="91440" tIns="45720" rIns="91440" bIns="45720" rtlCol="0" anchor="ctr">
            <a:normAutofit/>
          </a:bodyPr>
          <a:lstStyle/>
          <a:p>
            <a:pPr marL="0" marR="0" algn="r" rtl="1">
              <a:spcBef>
                <a:spcPct val="20000"/>
              </a:spcBef>
              <a:spcAft>
                <a:spcPts val="600"/>
              </a:spcAft>
              <a:buClr>
                <a:schemeClr val="tx1"/>
              </a:buClr>
              <a:buSzPct val="80000"/>
              <a:buFont typeface="Wingdings 3" panose="05040102010807070707" pitchFamily="18" charset="2"/>
              <a:buChar char=""/>
              <a:tabLst>
                <a:tab pos="3333750" algn="l"/>
              </a:tabLst>
            </a:pPr>
            <a:r>
              <a:rPr lang="en-US" dirty="0" err="1">
                <a:solidFill>
                  <a:srgbClr val="FFFFFF"/>
                </a:solidFill>
              </a:rPr>
              <a:t>כעת</a:t>
            </a:r>
            <a:r>
              <a:rPr lang="en-US" dirty="0">
                <a:solidFill>
                  <a:srgbClr val="FFFFFF"/>
                </a:solidFill>
              </a:rPr>
              <a:t> </a:t>
            </a:r>
            <a:r>
              <a:rPr lang="en-US" dirty="0" err="1">
                <a:solidFill>
                  <a:srgbClr val="FFFFFF"/>
                </a:solidFill>
              </a:rPr>
              <a:t>אסתכל</a:t>
            </a:r>
            <a:r>
              <a:rPr lang="en-US" dirty="0">
                <a:solidFill>
                  <a:srgbClr val="FFFFFF"/>
                </a:solidFill>
              </a:rPr>
              <a:t> </a:t>
            </a:r>
            <a:r>
              <a:rPr lang="en-US" dirty="0" err="1">
                <a:solidFill>
                  <a:srgbClr val="FFFFFF"/>
                </a:solidFill>
              </a:rPr>
              <a:t>טיפה</a:t>
            </a:r>
            <a:r>
              <a:rPr lang="en-US" dirty="0">
                <a:solidFill>
                  <a:srgbClr val="FFFFFF"/>
                </a:solidFill>
              </a:rPr>
              <a:t> </a:t>
            </a:r>
            <a:r>
              <a:rPr lang="en-US" dirty="0" err="1">
                <a:solidFill>
                  <a:srgbClr val="FFFFFF"/>
                </a:solidFill>
              </a:rPr>
              <a:t>יותר</a:t>
            </a:r>
            <a:r>
              <a:rPr lang="en-US" dirty="0">
                <a:solidFill>
                  <a:srgbClr val="FFFFFF"/>
                </a:solidFill>
              </a:rPr>
              <a:t> </a:t>
            </a:r>
            <a:r>
              <a:rPr lang="en-US" dirty="0" err="1">
                <a:solidFill>
                  <a:srgbClr val="FFFFFF"/>
                </a:solidFill>
              </a:rPr>
              <a:t>לעומק</a:t>
            </a:r>
            <a:r>
              <a:rPr lang="en-US" dirty="0">
                <a:solidFill>
                  <a:srgbClr val="FFFFFF"/>
                </a:solidFill>
              </a:rPr>
              <a:t> </a:t>
            </a:r>
            <a:r>
              <a:rPr lang="en-US" dirty="0" err="1">
                <a:solidFill>
                  <a:srgbClr val="FFFFFF"/>
                </a:solidFill>
              </a:rPr>
              <a:t>על</a:t>
            </a:r>
            <a:r>
              <a:rPr lang="en-US" dirty="0">
                <a:solidFill>
                  <a:srgbClr val="FFFFFF"/>
                </a:solidFill>
              </a:rPr>
              <a:t> </a:t>
            </a:r>
            <a:r>
              <a:rPr lang="en-US" dirty="0" err="1">
                <a:solidFill>
                  <a:srgbClr val="FFFFFF"/>
                </a:solidFill>
              </a:rPr>
              <a:t>המילים</a:t>
            </a:r>
            <a:r>
              <a:rPr lang="en-US" dirty="0">
                <a:solidFill>
                  <a:srgbClr val="FFFFFF"/>
                </a:solidFill>
              </a:rPr>
              <a:t> </a:t>
            </a:r>
            <a:r>
              <a:rPr lang="en-US" dirty="0" err="1">
                <a:solidFill>
                  <a:srgbClr val="FFFFFF"/>
                </a:solidFill>
              </a:rPr>
              <a:t>שהמודל</a:t>
            </a:r>
            <a:r>
              <a:rPr lang="en-US" dirty="0">
                <a:solidFill>
                  <a:srgbClr val="FFFFFF"/>
                </a:solidFill>
              </a:rPr>
              <a:t> </a:t>
            </a:r>
            <a:r>
              <a:rPr lang="en-US" dirty="0" err="1">
                <a:solidFill>
                  <a:srgbClr val="FFFFFF"/>
                </a:solidFill>
              </a:rPr>
              <a:t>לא</a:t>
            </a:r>
            <a:r>
              <a:rPr lang="en-US" dirty="0">
                <a:solidFill>
                  <a:srgbClr val="FFFFFF"/>
                </a:solidFill>
              </a:rPr>
              <a:t> </a:t>
            </a:r>
            <a:r>
              <a:rPr lang="en-US" dirty="0" err="1">
                <a:solidFill>
                  <a:srgbClr val="FFFFFF"/>
                </a:solidFill>
              </a:rPr>
              <a:t>הצליח</a:t>
            </a:r>
            <a:r>
              <a:rPr lang="en-US" dirty="0">
                <a:solidFill>
                  <a:srgbClr val="FFFFFF"/>
                </a:solidFill>
              </a:rPr>
              <a:t> </a:t>
            </a:r>
            <a:r>
              <a:rPr lang="en-US" dirty="0" err="1">
                <a:solidFill>
                  <a:srgbClr val="FFFFFF"/>
                </a:solidFill>
              </a:rPr>
              <a:t>לחזות</a:t>
            </a:r>
            <a:r>
              <a:rPr lang="en-US" dirty="0">
                <a:solidFill>
                  <a:srgbClr val="FFFFFF"/>
                </a:solidFill>
              </a:rPr>
              <a:t>, </a:t>
            </a:r>
            <a:r>
              <a:rPr lang="en-US" dirty="0" err="1">
                <a:solidFill>
                  <a:srgbClr val="FFFFFF"/>
                </a:solidFill>
              </a:rPr>
              <a:t>המילים</a:t>
            </a:r>
            <a:r>
              <a:rPr lang="en-US" dirty="0">
                <a:solidFill>
                  <a:srgbClr val="FFFFFF"/>
                </a:solidFill>
              </a:rPr>
              <a:t> </a:t>
            </a:r>
            <a:r>
              <a:rPr lang="en-US" dirty="0" err="1">
                <a:solidFill>
                  <a:srgbClr val="FFFFFF"/>
                </a:solidFill>
              </a:rPr>
              <a:t>הם</a:t>
            </a:r>
            <a:r>
              <a:rPr lang="en-US" dirty="0">
                <a:solidFill>
                  <a:srgbClr val="FFFFFF"/>
                </a:solidFill>
              </a:rPr>
              <a:t>:</a:t>
            </a:r>
            <a:endParaRPr lang="he-IL" dirty="0">
              <a:solidFill>
                <a:srgbClr val="FFFFFF"/>
              </a:solidFill>
            </a:endParaRPr>
          </a:p>
          <a:p>
            <a:pPr marL="0" marR="0" algn="r" rtl="1">
              <a:spcBef>
                <a:spcPct val="20000"/>
              </a:spcBef>
              <a:spcAft>
                <a:spcPts val="600"/>
              </a:spcAft>
              <a:buClr>
                <a:schemeClr val="tx1"/>
              </a:buClr>
              <a:buSzPct val="80000"/>
              <a:buFont typeface="Wingdings 3" panose="05040102010807070707" pitchFamily="18" charset="2"/>
              <a:buChar char=""/>
              <a:tabLst>
                <a:tab pos="3333750" algn="l"/>
              </a:tabLst>
            </a:pPr>
            <a:endParaRPr lang="en-US" dirty="0">
              <a:solidFill>
                <a:srgbClr val="FFFFFF"/>
              </a:solidFill>
            </a:endParaRPr>
          </a:p>
          <a:p>
            <a:pPr marL="0" marR="0" algn="r" rtl="1">
              <a:spcBef>
                <a:spcPct val="20000"/>
              </a:spcBef>
              <a:spcAft>
                <a:spcPts val="600"/>
              </a:spcAft>
              <a:buClr>
                <a:schemeClr val="tx1"/>
              </a:buClr>
              <a:buSzPct val="80000"/>
              <a:buFont typeface="Wingdings 3" panose="05040102010807070707" pitchFamily="18" charset="2"/>
              <a:buChar char=""/>
              <a:tabLst>
                <a:tab pos="3333750" algn="l"/>
              </a:tabLst>
            </a:pPr>
            <a:r>
              <a:rPr lang="en-US" dirty="0">
                <a:solidFill>
                  <a:srgbClr val="FFFFFF"/>
                </a:solidFill>
              </a:rPr>
              <a:t>'why', 'Also:', 'the', 'The', 'Part', 'base.', '&gt;As', '377', 'every', 'LLNL', 'such', 'say', 'are', '179,', 'TNS', 'VAN', 'it.', 'Date:', 'Date:', 'the', 'but', 'RLE,', 'our', 'HIV', 'the', "It'll", 'Sun', 'powder', '</a:t>
            </a:r>
            <a:r>
              <a:rPr lang="en-US" dirty="0" err="1">
                <a:solidFill>
                  <a:srgbClr val="FFFFFF"/>
                </a:solidFill>
              </a:rPr>
              <a:t>ordi</a:t>
            </a:r>
            <a:r>
              <a:rPr lang="en-US" dirty="0">
                <a:solidFill>
                  <a:srgbClr val="FFFFFF"/>
                </a:solidFill>
              </a:rPr>
              <a:t>-', 'one', 'Ok,', 'the', 'net.', 'HELL', 'CST', 'THEY', 'HOG', 'file', 'ideas', 'his', 'SGI', 'second', 'DET', b'1993', </a:t>
            </a:r>
            <a:r>
              <a:rPr lang="en-US" dirty="0" err="1">
                <a:solidFill>
                  <a:srgbClr val="FFFFFF"/>
                </a:solidFill>
              </a:rPr>
              <a:t>b'EL</a:t>
            </a:r>
            <a:r>
              <a:rPr lang="en-US" dirty="0">
                <a:solidFill>
                  <a:srgbClr val="FFFFFF"/>
                </a:solidFill>
              </a:rPr>
              <a:t>;', 'the', 'Tom']</a:t>
            </a:r>
          </a:p>
        </p:txBody>
      </p:sp>
      <p:sp>
        <p:nvSpPr>
          <p:cNvPr id="5" name="TextBox 4">
            <a:extLst>
              <a:ext uri="{FF2B5EF4-FFF2-40B4-BE49-F238E27FC236}">
                <a16:creationId xmlns:a16="http://schemas.microsoft.com/office/drawing/2014/main" id="{1AC2C60B-BF19-4C95-B9A9-18B05D1C69D7}"/>
              </a:ext>
            </a:extLst>
          </p:cNvPr>
          <p:cNvSpPr txBox="1"/>
          <p:nvPr/>
        </p:nvSpPr>
        <p:spPr>
          <a:xfrm>
            <a:off x="1499585" y="1440597"/>
            <a:ext cx="4537298" cy="1855573"/>
          </a:xfrm>
          <a:prstGeom prst="rect">
            <a:avLst/>
          </a:prstGeom>
          <a:noFill/>
        </p:spPr>
        <p:txBody>
          <a:bodyPr wrap="square">
            <a:spAutoFit/>
          </a:bodyPr>
          <a:lstStyle/>
          <a:p>
            <a:pPr marL="0" marR="0" algn="r" rtl="1">
              <a:lnSpc>
                <a:spcPct val="107000"/>
              </a:lnSpc>
              <a:spcBef>
                <a:spcPts val="0"/>
              </a:spcBef>
              <a:spcAft>
                <a:spcPts val="800"/>
              </a:spcAft>
              <a:tabLst>
                <a:tab pos="3333750" algn="l"/>
              </a:tabLst>
            </a:pPr>
            <a:r>
              <a:rPr lang="he-IL" dirty="0">
                <a:effectLst/>
                <a:latin typeface="Calibri" panose="020F0502020204030204" pitchFamily="34" charset="0"/>
                <a:ea typeface="Calibri" panose="020F0502020204030204" pitchFamily="34" charset="0"/>
                <a:cs typeface="Arial" panose="020B0604020202020204" pitchFamily="34" charset="0"/>
              </a:rPr>
              <a:t>מתוך 47 המילים האלו רק 13 מילים כוללות סימני פיסוק או מספרים אשר שיערתי כי יכולים להיות בעייתיים, אשר מהווים כ27% מהמילים שסווגו לא נכון, נראה כי סימני הפיסוק והמספרים לא מהווים את הסיבה העיקרית שבגללה לא הצלחנו לזהות את הפונט של המילים.</a:t>
            </a:r>
            <a:endParaRPr lang="en-US"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2506173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1878001-A870-41DE-9B0A-79DB733B91E8}"/>
              </a:ext>
            </a:extLst>
          </p:cNvPr>
          <p:cNvPicPr/>
          <p:nvPr/>
        </p:nvPicPr>
        <p:blipFill>
          <a:blip r:embed="rId2"/>
          <a:stretch>
            <a:fillRect/>
          </a:stretch>
        </p:blipFill>
        <p:spPr>
          <a:xfrm>
            <a:off x="3254436" y="629221"/>
            <a:ext cx="5328285" cy="3088005"/>
          </a:xfrm>
          <a:prstGeom prst="rect">
            <a:avLst/>
          </a:prstGeom>
        </p:spPr>
      </p:pic>
      <p:pic>
        <p:nvPicPr>
          <p:cNvPr id="3" name="Picture 2">
            <a:extLst>
              <a:ext uri="{FF2B5EF4-FFF2-40B4-BE49-F238E27FC236}">
                <a16:creationId xmlns:a16="http://schemas.microsoft.com/office/drawing/2014/main" id="{7E69453B-F648-46D4-A1A6-DC1CCE11AB7B}"/>
              </a:ext>
            </a:extLst>
          </p:cNvPr>
          <p:cNvPicPr/>
          <p:nvPr/>
        </p:nvPicPr>
        <p:blipFill>
          <a:blip r:embed="rId3"/>
          <a:stretch>
            <a:fillRect/>
          </a:stretch>
        </p:blipFill>
        <p:spPr>
          <a:xfrm>
            <a:off x="6353033" y="3769995"/>
            <a:ext cx="4578824" cy="3088004"/>
          </a:xfrm>
          <a:prstGeom prst="rect">
            <a:avLst/>
          </a:prstGeom>
        </p:spPr>
      </p:pic>
      <p:pic>
        <p:nvPicPr>
          <p:cNvPr id="4" name="Picture 3">
            <a:extLst>
              <a:ext uri="{FF2B5EF4-FFF2-40B4-BE49-F238E27FC236}">
                <a16:creationId xmlns:a16="http://schemas.microsoft.com/office/drawing/2014/main" id="{466840CD-F5FB-45AD-9A38-AFFE67726102}"/>
              </a:ext>
            </a:extLst>
          </p:cNvPr>
          <p:cNvPicPr/>
          <p:nvPr/>
        </p:nvPicPr>
        <p:blipFill>
          <a:blip r:embed="rId4"/>
          <a:stretch>
            <a:fillRect/>
          </a:stretch>
        </p:blipFill>
        <p:spPr>
          <a:xfrm>
            <a:off x="1644555" y="3769994"/>
            <a:ext cx="4274024" cy="3088005"/>
          </a:xfrm>
          <a:prstGeom prst="rect">
            <a:avLst/>
          </a:prstGeom>
        </p:spPr>
      </p:pic>
      <p:sp>
        <p:nvSpPr>
          <p:cNvPr id="5" name="TextBox 4">
            <a:extLst>
              <a:ext uri="{FF2B5EF4-FFF2-40B4-BE49-F238E27FC236}">
                <a16:creationId xmlns:a16="http://schemas.microsoft.com/office/drawing/2014/main" id="{23204604-440E-43FF-90C2-CF3C301EA165}"/>
              </a:ext>
            </a:extLst>
          </p:cNvPr>
          <p:cNvSpPr txBox="1"/>
          <p:nvPr/>
        </p:nvSpPr>
        <p:spPr>
          <a:xfrm>
            <a:off x="1123391" y="207120"/>
            <a:ext cx="9590374" cy="369332"/>
          </a:xfrm>
          <a:prstGeom prst="rect">
            <a:avLst/>
          </a:prstGeom>
          <a:noFill/>
        </p:spPr>
        <p:txBody>
          <a:bodyPr wrap="square" rtlCol="0">
            <a:spAutoFit/>
          </a:bodyPr>
          <a:lstStyle/>
          <a:p>
            <a:pPr algn="r" rtl="1"/>
            <a:r>
              <a:rPr lang="he-IL" dirty="0"/>
              <a:t>ניתן לראות שאפילו כי מסד הנתונים מוטה עבור </a:t>
            </a:r>
            <a:r>
              <a:rPr lang="en-US" dirty="0"/>
              <a:t>Ubuntu</a:t>
            </a:r>
            <a:r>
              <a:rPr lang="he-IL" dirty="0"/>
              <a:t> אנו מצליחים לסווג בדיוק גבוה את כל המילים </a:t>
            </a:r>
            <a:endParaRPr lang="en-US" dirty="0"/>
          </a:p>
        </p:txBody>
      </p:sp>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4C900603-AC9C-40C6-930E-6F0A34CDDDCD}"/>
                  </a:ext>
                </a:extLst>
              </p14:cNvPr>
              <p14:cNvContentPartPr/>
              <p14:nvPr/>
            </p14:nvContentPartPr>
            <p14:xfrm>
              <a:off x="5540448" y="2649624"/>
              <a:ext cx="569520" cy="563760"/>
            </p14:xfrm>
          </p:contentPart>
        </mc:Choice>
        <mc:Fallback xmlns="">
          <p:pic>
            <p:nvPicPr>
              <p:cNvPr id="8" name="Ink 7">
                <a:extLst>
                  <a:ext uri="{FF2B5EF4-FFF2-40B4-BE49-F238E27FC236}">
                    <a16:creationId xmlns:a16="http://schemas.microsoft.com/office/drawing/2014/main" id="{4C900603-AC9C-40C6-930E-6F0A34CDDDCD}"/>
                  </a:ext>
                </a:extLst>
              </p:cNvPr>
              <p:cNvPicPr/>
              <p:nvPr/>
            </p:nvPicPr>
            <p:blipFill>
              <a:blip r:embed="rId6"/>
              <a:stretch>
                <a:fillRect/>
              </a:stretch>
            </p:blipFill>
            <p:spPr>
              <a:xfrm>
                <a:off x="5531448" y="2640624"/>
                <a:ext cx="587160" cy="581400"/>
              </a:xfrm>
              <a:prstGeom prst="rect">
                <a:avLst/>
              </a:prstGeom>
            </p:spPr>
          </p:pic>
        </mc:Fallback>
      </mc:AlternateContent>
    </p:spTree>
    <p:extLst>
      <p:ext uri="{BB962C8B-B14F-4D97-AF65-F5344CB8AC3E}">
        <p14:creationId xmlns:p14="http://schemas.microsoft.com/office/powerpoint/2010/main" val="33331899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0F89DA0-94BA-4466-ADFA-706065F9D5C6}"/>
              </a:ext>
            </a:extLst>
          </p:cNvPr>
          <p:cNvPicPr/>
          <p:nvPr/>
        </p:nvPicPr>
        <p:blipFill>
          <a:blip r:embed="rId2"/>
          <a:stretch>
            <a:fillRect/>
          </a:stretch>
        </p:blipFill>
        <p:spPr>
          <a:xfrm>
            <a:off x="0" y="104633"/>
            <a:ext cx="5943600" cy="1981200"/>
          </a:xfrm>
          <a:prstGeom prst="rect">
            <a:avLst/>
          </a:prstGeom>
        </p:spPr>
      </p:pic>
      <p:pic>
        <p:nvPicPr>
          <p:cNvPr id="4" name="Picture 3">
            <a:extLst>
              <a:ext uri="{FF2B5EF4-FFF2-40B4-BE49-F238E27FC236}">
                <a16:creationId xmlns:a16="http://schemas.microsoft.com/office/drawing/2014/main" id="{2E1E8D36-82FF-4130-93A9-77DA889E5F11}"/>
              </a:ext>
            </a:extLst>
          </p:cNvPr>
          <p:cNvPicPr/>
          <p:nvPr/>
        </p:nvPicPr>
        <p:blipFill>
          <a:blip r:embed="rId3"/>
          <a:stretch>
            <a:fillRect/>
          </a:stretch>
        </p:blipFill>
        <p:spPr>
          <a:xfrm>
            <a:off x="0" y="4042011"/>
            <a:ext cx="5943600" cy="1981200"/>
          </a:xfrm>
          <a:prstGeom prst="rect">
            <a:avLst/>
          </a:prstGeom>
        </p:spPr>
      </p:pic>
      <p:pic>
        <p:nvPicPr>
          <p:cNvPr id="26" name="Picture 25">
            <a:extLst>
              <a:ext uri="{FF2B5EF4-FFF2-40B4-BE49-F238E27FC236}">
                <a16:creationId xmlns:a16="http://schemas.microsoft.com/office/drawing/2014/main" id="{763D3FE0-B500-41E8-A9DF-897C557464F6}"/>
              </a:ext>
            </a:extLst>
          </p:cNvPr>
          <p:cNvPicPr/>
          <p:nvPr/>
        </p:nvPicPr>
        <p:blipFill>
          <a:blip r:embed="rId4"/>
          <a:stretch>
            <a:fillRect/>
          </a:stretch>
        </p:blipFill>
        <p:spPr>
          <a:xfrm>
            <a:off x="2175798" y="2218801"/>
            <a:ext cx="1592003" cy="1690242"/>
          </a:xfrm>
          <a:prstGeom prst="rect">
            <a:avLst/>
          </a:prstGeom>
        </p:spPr>
      </p:pic>
      <p:sp>
        <p:nvSpPr>
          <p:cNvPr id="28" name="TextBox 27">
            <a:extLst>
              <a:ext uri="{FF2B5EF4-FFF2-40B4-BE49-F238E27FC236}">
                <a16:creationId xmlns:a16="http://schemas.microsoft.com/office/drawing/2014/main" id="{132B1D46-35FD-487F-84AF-0BF348235DA7}"/>
              </a:ext>
            </a:extLst>
          </p:cNvPr>
          <p:cNvSpPr txBox="1"/>
          <p:nvPr/>
        </p:nvSpPr>
        <p:spPr>
          <a:xfrm>
            <a:off x="5943600" y="947851"/>
            <a:ext cx="6097136" cy="3693319"/>
          </a:xfrm>
          <a:prstGeom prst="rect">
            <a:avLst/>
          </a:prstGeom>
          <a:noFill/>
        </p:spPr>
        <p:txBody>
          <a:bodyPr wrap="square">
            <a:spAutoFit/>
          </a:bodyPr>
          <a:lstStyle/>
          <a:p>
            <a:pPr algn="r" rtl="1"/>
            <a:r>
              <a:rPr lang="he-IL" sz="1800" dirty="0">
                <a:effectLst/>
                <a:latin typeface="Calibri" panose="020F0502020204030204" pitchFamily="34" charset="0"/>
                <a:ea typeface="Calibri" panose="020F0502020204030204" pitchFamily="34" charset="0"/>
                <a:cs typeface="Arial" panose="020B0604020202020204" pitchFamily="34" charset="0"/>
              </a:rPr>
              <a:t>27 מילים מתוך ה47 מילים שחוזו לא נכון היו באורך 3 אותיות, כמות מילים זו מהוות כ57.4% מכלל המילים שחוזו לא נכון.</a:t>
            </a:r>
          </a:p>
          <a:p>
            <a:pPr algn="r" rtl="1"/>
            <a:endParaRPr lang="he-IL" sz="1800" dirty="0">
              <a:effectLst/>
              <a:latin typeface="Calibri" panose="020F0502020204030204" pitchFamily="34" charset="0"/>
              <a:ea typeface="Calibri" panose="020F0502020204030204" pitchFamily="34" charset="0"/>
              <a:cs typeface="Arial" panose="020B0604020202020204" pitchFamily="34" charset="0"/>
            </a:endParaRPr>
          </a:p>
          <a:p>
            <a:pPr algn="r" rtl="1"/>
            <a:endParaRPr lang="he-IL" sz="1800" dirty="0">
              <a:effectLst/>
              <a:latin typeface="Calibri" panose="020F0502020204030204" pitchFamily="34" charset="0"/>
              <a:ea typeface="Calibri" panose="020F0502020204030204" pitchFamily="34" charset="0"/>
              <a:cs typeface="Arial" panose="020B0604020202020204" pitchFamily="34" charset="0"/>
            </a:endParaRPr>
          </a:p>
          <a:p>
            <a:pPr marL="285750" indent="-285750" algn="r" rtl="1">
              <a:buFont typeface="Arial" panose="020B0604020202020204" pitchFamily="34" charset="0"/>
              <a:buChar char="•"/>
            </a:pPr>
            <a:r>
              <a:rPr lang="he-IL" sz="1800" dirty="0">
                <a:effectLst/>
                <a:latin typeface="Calibri" panose="020F0502020204030204" pitchFamily="34" charset="0"/>
                <a:ea typeface="Calibri" panose="020F0502020204030204" pitchFamily="34" charset="0"/>
                <a:cs typeface="Arial" panose="020B0604020202020204" pitchFamily="34" charset="0"/>
              </a:rPr>
              <a:t>דיוק של </a:t>
            </a:r>
            <a:r>
              <a:rPr lang="en-US" sz="1800" dirty="0">
                <a:effectLst/>
                <a:latin typeface="Calibri" panose="020F0502020204030204" pitchFamily="34" charset="0"/>
                <a:ea typeface="Calibri" panose="020F0502020204030204" pitchFamily="34" charset="0"/>
                <a:cs typeface="Arial" panose="020B0604020202020204" pitchFamily="34" charset="0"/>
              </a:rPr>
              <a:t>98.1% </a:t>
            </a:r>
            <a:r>
              <a:rPr lang="he-IL" sz="1800" dirty="0">
                <a:effectLst/>
                <a:latin typeface="Calibri" panose="020F0502020204030204" pitchFamily="34" charset="0"/>
                <a:ea typeface="Calibri" panose="020F0502020204030204" pitchFamily="34" charset="0"/>
                <a:cs typeface="Arial" panose="020B0604020202020204" pitchFamily="34" charset="0"/>
              </a:rPr>
              <a:t> על מילים באורך 3,  אשר מהווים 48% מכלל המילים במסד נתונים.</a:t>
            </a:r>
          </a:p>
          <a:p>
            <a:pPr algn="r" rtl="1"/>
            <a:endParaRPr lang="he-IL" sz="1800" dirty="0">
              <a:effectLst/>
              <a:latin typeface="Calibri" panose="020F0502020204030204" pitchFamily="34" charset="0"/>
              <a:ea typeface="Calibri" panose="020F0502020204030204" pitchFamily="34" charset="0"/>
              <a:cs typeface="Arial" panose="020B0604020202020204" pitchFamily="34" charset="0"/>
            </a:endParaRPr>
          </a:p>
          <a:p>
            <a:pPr marL="285750" indent="-285750" algn="r" rtl="1">
              <a:buFont typeface="Arial" panose="020B0604020202020204" pitchFamily="34" charset="0"/>
              <a:buChar char="•"/>
            </a:pPr>
            <a:r>
              <a:rPr lang="he-IL" dirty="0">
                <a:latin typeface="Calibri" panose="020F0502020204030204" pitchFamily="34" charset="0"/>
                <a:ea typeface="Calibri" panose="020F0502020204030204" pitchFamily="34" charset="0"/>
                <a:cs typeface="Arial" panose="020B0604020202020204" pitchFamily="34" charset="0"/>
              </a:rPr>
              <a:t>דיוק של 99% על מילים באורך 6, אשר מהווים 6% מכלל המילים במסד הנתונים</a:t>
            </a:r>
          </a:p>
          <a:p>
            <a:pPr marL="285750" indent="-285750" algn="r" rtl="1">
              <a:buFont typeface="Arial" panose="020B0604020202020204" pitchFamily="34" charset="0"/>
              <a:buChar char="•"/>
            </a:pPr>
            <a:endParaRPr lang="he-IL" sz="1800" dirty="0">
              <a:effectLst/>
              <a:latin typeface="Calibri" panose="020F0502020204030204" pitchFamily="34" charset="0"/>
              <a:ea typeface="Calibri" panose="020F0502020204030204" pitchFamily="34" charset="0"/>
              <a:cs typeface="Arial" panose="020B0604020202020204" pitchFamily="34" charset="0"/>
            </a:endParaRPr>
          </a:p>
          <a:p>
            <a:pPr algn="r" rtl="1"/>
            <a:r>
              <a:rPr lang="he-IL" dirty="0">
                <a:latin typeface="Calibri" panose="020F0502020204030204" pitchFamily="34" charset="0"/>
                <a:ea typeface="Calibri" panose="020F0502020204030204" pitchFamily="34" charset="0"/>
                <a:cs typeface="Arial" panose="020B0604020202020204" pitchFamily="34" charset="0"/>
              </a:rPr>
              <a:t>זה מסביר לנו את הדיוק של 98.5%</a:t>
            </a:r>
            <a:endParaRPr lang="he-IL" sz="1800" dirty="0">
              <a:effectLst/>
              <a:latin typeface="Calibri" panose="020F0502020204030204" pitchFamily="34" charset="0"/>
              <a:ea typeface="Calibri" panose="020F0502020204030204" pitchFamily="34" charset="0"/>
              <a:cs typeface="Arial" panose="020B0604020202020204" pitchFamily="34" charset="0"/>
            </a:endParaRPr>
          </a:p>
          <a:p>
            <a:pPr marL="285750" indent="-285750" algn="r" rtl="1">
              <a:buFont typeface="Arial" panose="020B0604020202020204" pitchFamily="34" charset="0"/>
              <a:buChar char="•"/>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algn="r" rtl="1"/>
            <a:endParaRPr lang="en-US" dirty="0"/>
          </a:p>
        </p:txBody>
      </p:sp>
    </p:spTree>
    <p:extLst>
      <p:ext uri="{BB962C8B-B14F-4D97-AF65-F5344CB8AC3E}">
        <p14:creationId xmlns:p14="http://schemas.microsoft.com/office/powerpoint/2010/main" val="21731792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56505BD-B118-41C8-B161-82F3105495ED}"/>
              </a:ext>
            </a:extLst>
          </p:cNvPr>
          <p:cNvPicPr/>
          <p:nvPr/>
        </p:nvPicPr>
        <p:blipFill rotWithShape="1">
          <a:blip r:embed="rId2"/>
          <a:srcRect l="16521" r="7162"/>
          <a:stretch/>
        </p:blipFill>
        <p:spPr>
          <a:xfrm>
            <a:off x="352751" y="302429"/>
            <a:ext cx="11550506" cy="6053920"/>
          </a:xfrm>
          <a:prstGeom prst="rect">
            <a:avLst/>
          </a:prstGeom>
        </p:spPr>
      </p:pic>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FA2232D6-A425-4650-88F6-5B04A6AB0241}"/>
                  </a:ext>
                </a:extLst>
              </p14:cNvPr>
              <p14:cNvContentPartPr/>
              <p14:nvPr/>
            </p14:nvContentPartPr>
            <p14:xfrm>
              <a:off x="7558968" y="2669784"/>
              <a:ext cx="360" cy="360"/>
            </p14:xfrm>
          </p:contentPart>
        </mc:Choice>
        <mc:Fallback xmlns="">
          <p:pic>
            <p:nvPicPr>
              <p:cNvPr id="2" name="Ink 1">
                <a:extLst>
                  <a:ext uri="{FF2B5EF4-FFF2-40B4-BE49-F238E27FC236}">
                    <a16:creationId xmlns:a16="http://schemas.microsoft.com/office/drawing/2014/main" id="{FA2232D6-A425-4650-88F6-5B04A6AB0241}"/>
                  </a:ext>
                </a:extLst>
              </p:cNvPr>
              <p:cNvPicPr/>
              <p:nvPr/>
            </p:nvPicPr>
            <p:blipFill>
              <a:blip r:embed="rId4"/>
              <a:stretch>
                <a:fillRect/>
              </a:stretch>
            </p:blipFill>
            <p:spPr>
              <a:xfrm>
                <a:off x="7549968" y="2660784"/>
                <a:ext cx="18000" cy="18000"/>
              </a:xfrm>
              <a:prstGeom prst="rect">
                <a:avLst/>
              </a:prstGeom>
            </p:spPr>
          </p:pic>
        </mc:Fallback>
      </mc:AlternateContent>
    </p:spTree>
    <p:extLst>
      <p:ext uri="{BB962C8B-B14F-4D97-AF65-F5344CB8AC3E}">
        <p14:creationId xmlns:p14="http://schemas.microsoft.com/office/powerpoint/2010/main" val="22513033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65AB918-B5DC-44D5-AABF-7A046301E776}"/>
              </a:ext>
            </a:extLst>
          </p:cNvPr>
          <p:cNvPicPr/>
          <p:nvPr/>
        </p:nvPicPr>
        <p:blipFill>
          <a:blip r:embed="rId2"/>
          <a:stretch>
            <a:fillRect/>
          </a:stretch>
        </p:blipFill>
        <p:spPr>
          <a:xfrm>
            <a:off x="2523547" y="4968649"/>
            <a:ext cx="6319942" cy="657936"/>
          </a:xfrm>
          <a:prstGeom prst="rect">
            <a:avLst/>
          </a:prstGeom>
        </p:spPr>
      </p:pic>
      <p:pic>
        <p:nvPicPr>
          <p:cNvPr id="3" name="Picture 2">
            <a:extLst>
              <a:ext uri="{FF2B5EF4-FFF2-40B4-BE49-F238E27FC236}">
                <a16:creationId xmlns:a16="http://schemas.microsoft.com/office/drawing/2014/main" id="{FE8801CC-0476-491C-9E2D-C690476D860C}"/>
              </a:ext>
            </a:extLst>
          </p:cNvPr>
          <p:cNvPicPr/>
          <p:nvPr/>
        </p:nvPicPr>
        <p:blipFill>
          <a:blip r:embed="rId3"/>
          <a:stretch>
            <a:fillRect/>
          </a:stretch>
        </p:blipFill>
        <p:spPr>
          <a:xfrm>
            <a:off x="0" y="1146743"/>
            <a:ext cx="3147582" cy="3375833"/>
          </a:xfrm>
          <a:prstGeom prst="rect">
            <a:avLst/>
          </a:prstGeom>
        </p:spPr>
      </p:pic>
      <p:pic>
        <p:nvPicPr>
          <p:cNvPr id="5" name="Picture 4">
            <a:extLst>
              <a:ext uri="{FF2B5EF4-FFF2-40B4-BE49-F238E27FC236}">
                <a16:creationId xmlns:a16="http://schemas.microsoft.com/office/drawing/2014/main" id="{329103EF-28EC-442F-A250-2229E9C3CEA5}"/>
              </a:ext>
            </a:extLst>
          </p:cNvPr>
          <p:cNvPicPr/>
          <p:nvPr/>
        </p:nvPicPr>
        <p:blipFill>
          <a:blip r:embed="rId4"/>
          <a:stretch>
            <a:fillRect/>
          </a:stretch>
        </p:blipFill>
        <p:spPr>
          <a:xfrm>
            <a:off x="3147582" y="1169363"/>
            <a:ext cx="7160739" cy="3375832"/>
          </a:xfrm>
          <a:prstGeom prst="rect">
            <a:avLst/>
          </a:prstGeom>
        </p:spPr>
      </p:pic>
      <p:sp>
        <p:nvSpPr>
          <p:cNvPr id="12" name="TextBox 11">
            <a:extLst>
              <a:ext uri="{FF2B5EF4-FFF2-40B4-BE49-F238E27FC236}">
                <a16:creationId xmlns:a16="http://schemas.microsoft.com/office/drawing/2014/main" id="{11016823-8D64-4AB3-A483-ADBE55F10CE7}"/>
              </a:ext>
            </a:extLst>
          </p:cNvPr>
          <p:cNvSpPr txBox="1"/>
          <p:nvPr/>
        </p:nvSpPr>
        <p:spPr>
          <a:xfrm>
            <a:off x="3851853" y="197029"/>
            <a:ext cx="4592472" cy="584775"/>
          </a:xfrm>
          <a:prstGeom prst="rect">
            <a:avLst/>
          </a:prstGeom>
          <a:noFill/>
        </p:spPr>
        <p:txBody>
          <a:bodyPr wrap="square" rtlCol="0">
            <a:spAutoFit/>
          </a:bodyPr>
          <a:lstStyle/>
          <a:p>
            <a:pPr algn="ctr"/>
            <a:r>
              <a:rPr lang="en-US" sz="3200" b="1" dirty="0"/>
              <a:t>Validation Set</a:t>
            </a:r>
          </a:p>
        </p:txBody>
      </p:sp>
      <p:pic>
        <p:nvPicPr>
          <p:cNvPr id="13" name="Picture 12">
            <a:extLst>
              <a:ext uri="{FF2B5EF4-FFF2-40B4-BE49-F238E27FC236}">
                <a16:creationId xmlns:a16="http://schemas.microsoft.com/office/drawing/2014/main" id="{28FEE55E-2BD5-4B50-9E98-B2A288B6E206}"/>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2946143" y="5626585"/>
            <a:ext cx="1219200" cy="1219200"/>
          </a:xfrm>
          <a:prstGeom prst="rect">
            <a:avLst/>
          </a:prstGeom>
          <a:noFill/>
          <a:ln>
            <a:noFill/>
          </a:ln>
        </p:spPr>
      </p:pic>
      <p:pic>
        <p:nvPicPr>
          <p:cNvPr id="14" name="Picture 13">
            <a:extLst>
              <a:ext uri="{FF2B5EF4-FFF2-40B4-BE49-F238E27FC236}">
                <a16:creationId xmlns:a16="http://schemas.microsoft.com/office/drawing/2014/main" id="{F499C769-B9E9-47DD-855B-FF1DE76B1A4A}"/>
              </a:ext>
            </a:extLst>
          </p:cNvPr>
          <p:cNvPicPr/>
          <p:nvPr/>
        </p:nvPicPr>
        <p:blipFill>
          <a:blip r:embed="rId6">
            <a:extLst>
              <a:ext uri="{28A0092B-C50C-407E-A947-70E740481C1C}">
                <a14:useLocalDpi xmlns:a14="http://schemas.microsoft.com/office/drawing/2010/main" val="0"/>
              </a:ext>
            </a:extLst>
          </a:blip>
          <a:srcRect/>
          <a:stretch>
            <a:fillRect/>
          </a:stretch>
        </p:blipFill>
        <p:spPr bwMode="auto">
          <a:xfrm>
            <a:off x="4165343" y="5626585"/>
            <a:ext cx="1219200" cy="1219200"/>
          </a:xfrm>
          <a:prstGeom prst="rect">
            <a:avLst/>
          </a:prstGeom>
          <a:noFill/>
          <a:ln>
            <a:noFill/>
          </a:ln>
        </p:spPr>
      </p:pic>
      <p:pic>
        <p:nvPicPr>
          <p:cNvPr id="15" name="Picture 14">
            <a:extLst>
              <a:ext uri="{FF2B5EF4-FFF2-40B4-BE49-F238E27FC236}">
                <a16:creationId xmlns:a16="http://schemas.microsoft.com/office/drawing/2014/main" id="{6D6D902F-8E11-46DE-9A30-55A7C2A5A34A}"/>
              </a:ext>
            </a:extLst>
          </p:cNvPr>
          <p:cNvPicPr/>
          <p:nvPr/>
        </p:nvPicPr>
        <p:blipFill>
          <a:blip r:embed="rId7">
            <a:extLst>
              <a:ext uri="{28A0092B-C50C-407E-A947-70E740481C1C}">
                <a14:useLocalDpi xmlns:a14="http://schemas.microsoft.com/office/drawing/2010/main" val="0"/>
              </a:ext>
            </a:extLst>
          </a:blip>
          <a:srcRect/>
          <a:stretch>
            <a:fillRect/>
          </a:stretch>
        </p:blipFill>
        <p:spPr bwMode="auto">
          <a:xfrm>
            <a:off x="5359522" y="5626585"/>
            <a:ext cx="1219200" cy="1219200"/>
          </a:xfrm>
          <a:prstGeom prst="rect">
            <a:avLst/>
          </a:prstGeom>
          <a:noFill/>
          <a:ln>
            <a:noFill/>
          </a:ln>
        </p:spPr>
      </p:pic>
      <p:pic>
        <p:nvPicPr>
          <p:cNvPr id="16" name="Picture 15">
            <a:extLst>
              <a:ext uri="{FF2B5EF4-FFF2-40B4-BE49-F238E27FC236}">
                <a16:creationId xmlns:a16="http://schemas.microsoft.com/office/drawing/2014/main" id="{69727DD6-5BAD-4653-9BF0-3AF7B06104A9}"/>
              </a:ext>
            </a:extLst>
          </p:cNvPr>
          <p:cNvPicPr/>
          <p:nvPr/>
        </p:nvPicPr>
        <p:blipFill>
          <a:blip r:embed="rId8">
            <a:extLst>
              <a:ext uri="{28A0092B-C50C-407E-A947-70E740481C1C}">
                <a14:useLocalDpi xmlns:a14="http://schemas.microsoft.com/office/drawing/2010/main" val="0"/>
              </a:ext>
            </a:extLst>
          </a:blip>
          <a:srcRect/>
          <a:stretch>
            <a:fillRect/>
          </a:stretch>
        </p:blipFill>
        <p:spPr bwMode="auto">
          <a:xfrm>
            <a:off x="6578722" y="5626585"/>
            <a:ext cx="1219200" cy="1219200"/>
          </a:xfrm>
          <a:prstGeom prst="rect">
            <a:avLst/>
          </a:prstGeom>
          <a:noFill/>
          <a:ln>
            <a:noFill/>
          </a:ln>
        </p:spPr>
      </p:pic>
    </p:spTree>
    <p:extLst>
      <p:ext uri="{BB962C8B-B14F-4D97-AF65-F5344CB8AC3E}">
        <p14:creationId xmlns:p14="http://schemas.microsoft.com/office/powerpoint/2010/main" val="820331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8C23F2A-1BBE-489C-9B3B-348FC49AF704}"/>
              </a:ext>
            </a:extLst>
          </p:cNvPr>
          <p:cNvSpPr txBox="1"/>
          <p:nvPr/>
        </p:nvSpPr>
        <p:spPr>
          <a:xfrm>
            <a:off x="3627120" y="323088"/>
            <a:ext cx="4468368" cy="369332"/>
          </a:xfrm>
          <a:prstGeom prst="rect">
            <a:avLst/>
          </a:prstGeom>
          <a:noFill/>
        </p:spPr>
        <p:txBody>
          <a:bodyPr wrap="square" rtlCol="0">
            <a:spAutoFit/>
          </a:bodyPr>
          <a:lstStyle/>
          <a:p>
            <a:pPr algn="ctr"/>
            <a:r>
              <a:rPr lang="en-US" b="1" dirty="0"/>
              <a:t>Test Set</a:t>
            </a:r>
          </a:p>
        </p:txBody>
      </p:sp>
      <p:pic>
        <p:nvPicPr>
          <p:cNvPr id="3" name="Picture 2">
            <a:extLst>
              <a:ext uri="{FF2B5EF4-FFF2-40B4-BE49-F238E27FC236}">
                <a16:creationId xmlns:a16="http://schemas.microsoft.com/office/drawing/2014/main" id="{CE61BEEE-9D11-4448-9A69-AFADE3C82B72}"/>
              </a:ext>
            </a:extLst>
          </p:cNvPr>
          <p:cNvPicPr/>
          <p:nvPr/>
        </p:nvPicPr>
        <p:blipFill>
          <a:blip r:embed="rId2"/>
          <a:stretch>
            <a:fillRect/>
          </a:stretch>
        </p:blipFill>
        <p:spPr>
          <a:xfrm>
            <a:off x="3020568" y="1286954"/>
            <a:ext cx="5943600" cy="285115"/>
          </a:xfrm>
          <a:prstGeom prst="rect">
            <a:avLst/>
          </a:prstGeom>
        </p:spPr>
      </p:pic>
      <p:graphicFrame>
        <p:nvGraphicFramePr>
          <p:cNvPr id="5" name="Table 4">
            <a:extLst>
              <a:ext uri="{FF2B5EF4-FFF2-40B4-BE49-F238E27FC236}">
                <a16:creationId xmlns:a16="http://schemas.microsoft.com/office/drawing/2014/main" id="{7BE379AB-6D01-4238-AA4D-3D983653D13A}"/>
              </a:ext>
            </a:extLst>
          </p:cNvPr>
          <p:cNvGraphicFramePr>
            <a:graphicFrameLocks noGrp="1"/>
          </p:cNvGraphicFramePr>
          <p:nvPr>
            <p:extLst>
              <p:ext uri="{D42A27DB-BD31-4B8C-83A1-F6EECF244321}">
                <p14:modId xmlns:p14="http://schemas.microsoft.com/office/powerpoint/2010/main" val="2302015134"/>
              </p:ext>
            </p:extLst>
          </p:nvPr>
        </p:nvGraphicFramePr>
        <p:xfrm>
          <a:off x="2697543" y="1756757"/>
          <a:ext cx="6589649" cy="1672243"/>
        </p:xfrm>
        <a:graphic>
          <a:graphicData uri="http://schemas.openxmlformats.org/drawingml/2006/table">
            <a:tbl>
              <a:tblPr rtl="1" firstRow="1" firstCol="1" bandRow="1">
                <a:tableStyleId>{5C22544A-7EE6-4342-B048-85BDC9FD1C3A}</a:tableStyleId>
              </a:tblPr>
              <a:tblGrid>
                <a:gridCol w="1164994">
                  <a:extLst>
                    <a:ext uri="{9D8B030D-6E8A-4147-A177-3AD203B41FA5}">
                      <a16:colId xmlns:a16="http://schemas.microsoft.com/office/drawing/2014/main" val="1194335358"/>
                    </a:ext>
                  </a:extLst>
                </a:gridCol>
                <a:gridCol w="1077601">
                  <a:extLst>
                    <a:ext uri="{9D8B030D-6E8A-4147-A177-3AD203B41FA5}">
                      <a16:colId xmlns:a16="http://schemas.microsoft.com/office/drawing/2014/main" val="1985597122"/>
                    </a:ext>
                  </a:extLst>
                </a:gridCol>
                <a:gridCol w="991619">
                  <a:extLst>
                    <a:ext uri="{9D8B030D-6E8A-4147-A177-3AD203B41FA5}">
                      <a16:colId xmlns:a16="http://schemas.microsoft.com/office/drawing/2014/main" val="2487209760"/>
                    </a:ext>
                  </a:extLst>
                </a:gridCol>
                <a:gridCol w="1092402">
                  <a:extLst>
                    <a:ext uri="{9D8B030D-6E8A-4147-A177-3AD203B41FA5}">
                      <a16:colId xmlns:a16="http://schemas.microsoft.com/office/drawing/2014/main" val="2544724597"/>
                    </a:ext>
                  </a:extLst>
                </a:gridCol>
                <a:gridCol w="1259433">
                  <a:extLst>
                    <a:ext uri="{9D8B030D-6E8A-4147-A177-3AD203B41FA5}">
                      <a16:colId xmlns:a16="http://schemas.microsoft.com/office/drawing/2014/main" val="2424432759"/>
                    </a:ext>
                  </a:extLst>
                </a:gridCol>
                <a:gridCol w="1003600">
                  <a:extLst>
                    <a:ext uri="{9D8B030D-6E8A-4147-A177-3AD203B41FA5}">
                      <a16:colId xmlns:a16="http://schemas.microsoft.com/office/drawing/2014/main" val="3825989309"/>
                    </a:ext>
                  </a:extLst>
                </a:gridCol>
              </a:tblGrid>
              <a:tr h="679836">
                <a:tc>
                  <a:txBody>
                    <a:bodyPr/>
                    <a:lstStyle/>
                    <a:p>
                      <a:pPr marL="0" marR="0" algn="r" rtl="1">
                        <a:lnSpc>
                          <a:spcPct val="107000"/>
                        </a:lnSpc>
                        <a:spcBef>
                          <a:spcPts val="0"/>
                        </a:spcBef>
                        <a:spcAft>
                          <a:spcPts val="0"/>
                        </a:spcAft>
                        <a:tabLst>
                          <a:tab pos="3333750" algn="l"/>
                        </a:tabLst>
                      </a:pPr>
                      <a:r>
                        <a:rPr lang="he-IL" sz="1100">
                          <a:effectLst/>
                        </a:rPr>
                        <a:t>סט נתונים/סוג פונט</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r" rtl="1">
                        <a:lnSpc>
                          <a:spcPct val="107000"/>
                        </a:lnSpc>
                        <a:spcBef>
                          <a:spcPts val="0"/>
                        </a:spcBef>
                        <a:spcAft>
                          <a:spcPts val="0"/>
                        </a:spcAft>
                        <a:tabLst>
                          <a:tab pos="3333750" algn="l"/>
                        </a:tabLst>
                      </a:pPr>
                      <a:r>
                        <a:rPr lang="he-IL" sz="1100">
                          <a:effectLst/>
                        </a:rPr>
                        <a:t>כמות אותיות</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r" rtl="1">
                        <a:lnSpc>
                          <a:spcPct val="107000"/>
                        </a:lnSpc>
                        <a:spcBef>
                          <a:spcPts val="0"/>
                        </a:spcBef>
                        <a:spcAft>
                          <a:spcPts val="0"/>
                        </a:spcAft>
                        <a:tabLst>
                          <a:tab pos="3333750" algn="l"/>
                        </a:tabLst>
                      </a:pPr>
                      <a:r>
                        <a:rPr lang="en-US" sz="1100">
                          <a:effectLst/>
                        </a:rPr>
                        <a:t>Ubuntu Mono</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r" rtl="1">
                        <a:lnSpc>
                          <a:spcPct val="107000"/>
                        </a:lnSpc>
                        <a:spcBef>
                          <a:spcPts val="0"/>
                        </a:spcBef>
                        <a:spcAft>
                          <a:spcPts val="0"/>
                        </a:spcAft>
                        <a:tabLst>
                          <a:tab pos="3333750" algn="l"/>
                        </a:tabLst>
                      </a:pPr>
                      <a:r>
                        <a:rPr lang="en-US" sz="1100">
                          <a:effectLst/>
                        </a:rPr>
                        <a:t>SkyLark</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r" rtl="1">
                        <a:lnSpc>
                          <a:spcPct val="107000"/>
                        </a:lnSpc>
                        <a:spcBef>
                          <a:spcPts val="0"/>
                        </a:spcBef>
                        <a:spcAft>
                          <a:spcPts val="0"/>
                        </a:spcAft>
                        <a:tabLst>
                          <a:tab pos="3333750" algn="l"/>
                        </a:tabLst>
                      </a:pPr>
                      <a:r>
                        <a:rPr lang="en-US" sz="1100">
                          <a:effectLst/>
                        </a:rPr>
                        <a:t>SweetPuppy</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r" rtl="1">
                        <a:lnSpc>
                          <a:spcPct val="107000"/>
                        </a:lnSpc>
                        <a:spcBef>
                          <a:spcPts val="0"/>
                        </a:spcBef>
                        <a:spcAft>
                          <a:spcPts val="0"/>
                        </a:spcAft>
                        <a:tabLst>
                          <a:tab pos="3333750" algn="l"/>
                        </a:tabLst>
                      </a:pPr>
                      <a:r>
                        <a:rPr lang="he-IL" sz="1100">
                          <a:effectLst/>
                        </a:rPr>
                        <a:t>דיוק</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3515489684"/>
                  </a:ext>
                </a:extLst>
              </a:tr>
              <a:tr h="331295">
                <a:tc>
                  <a:txBody>
                    <a:bodyPr/>
                    <a:lstStyle/>
                    <a:p>
                      <a:pPr marL="0" marR="0" algn="r" rtl="1">
                        <a:lnSpc>
                          <a:spcPct val="107000"/>
                        </a:lnSpc>
                        <a:spcBef>
                          <a:spcPts val="0"/>
                        </a:spcBef>
                        <a:spcAft>
                          <a:spcPts val="0"/>
                        </a:spcAft>
                        <a:tabLst>
                          <a:tab pos="3333750" algn="l"/>
                        </a:tabLst>
                      </a:pPr>
                      <a:r>
                        <a:rPr lang="he-IL" sz="1100">
                          <a:effectLst/>
                        </a:rPr>
                        <a:t>אימון</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r" rtl="1">
                        <a:lnSpc>
                          <a:spcPct val="107000"/>
                        </a:lnSpc>
                        <a:spcBef>
                          <a:spcPts val="0"/>
                        </a:spcBef>
                        <a:spcAft>
                          <a:spcPts val="0"/>
                        </a:spcAft>
                        <a:tabLst>
                          <a:tab pos="3333750" algn="l"/>
                        </a:tabLst>
                      </a:pPr>
                      <a:r>
                        <a:rPr lang="he-IL" sz="1100">
                          <a:effectLst/>
                        </a:rPr>
                        <a:t>12238</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r" rtl="0">
                        <a:lnSpc>
                          <a:spcPct val="107000"/>
                        </a:lnSpc>
                        <a:spcBef>
                          <a:spcPts val="0"/>
                        </a:spcBef>
                        <a:spcAft>
                          <a:spcPts val="0"/>
                        </a:spcAft>
                        <a:tabLst>
                          <a:tab pos="3333750" algn="l"/>
                        </a:tabLst>
                      </a:pPr>
                      <a:r>
                        <a:rPr lang="en-US" sz="1100">
                          <a:effectLst/>
                        </a:rPr>
                        <a:t>59.9%</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r" rtl="0">
                        <a:lnSpc>
                          <a:spcPct val="107000"/>
                        </a:lnSpc>
                        <a:spcBef>
                          <a:spcPts val="0"/>
                        </a:spcBef>
                        <a:spcAft>
                          <a:spcPts val="0"/>
                        </a:spcAft>
                        <a:tabLst>
                          <a:tab pos="3333750" algn="l"/>
                        </a:tabLst>
                      </a:pPr>
                      <a:r>
                        <a:rPr lang="en-US" sz="1100">
                          <a:effectLst/>
                        </a:rPr>
                        <a:t>24.3%</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r" rtl="1">
                        <a:lnSpc>
                          <a:spcPct val="107000"/>
                        </a:lnSpc>
                        <a:spcBef>
                          <a:spcPts val="0"/>
                        </a:spcBef>
                        <a:spcAft>
                          <a:spcPts val="0"/>
                        </a:spcAft>
                        <a:tabLst>
                          <a:tab pos="3333750" algn="l"/>
                        </a:tabLst>
                      </a:pPr>
                      <a:r>
                        <a:rPr lang="en-US" sz="1100">
                          <a:effectLst/>
                        </a:rPr>
                        <a:t>15.7%</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r" rtl="0">
                        <a:lnSpc>
                          <a:spcPct val="107000"/>
                        </a:lnSpc>
                        <a:spcBef>
                          <a:spcPts val="0"/>
                        </a:spcBef>
                        <a:spcAft>
                          <a:spcPts val="0"/>
                        </a:spcAft>
                        <a:tabLst>
                          <a:tab pos="3333750" algn="l"/>
                        </a:tabLst>
                      </a:pPr>
                      <a:r>
                        <a:rPr lang="en-US" sz="1100">
                          <a:effectLst/>
                        </a:rPr>
                        <a:t>98.5%</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3961575037"/>
                  </a:ext>
                </a:extLst>
              </a:tr>
              <a:tr h="330556">
                <a:tc>
                  <a:txBody>
                    <a:bodyPr/>
                    <a:lstStyle/>
                    <a:p>
                      <a:pPr marL="0" marR="0" algn="r" rtl="1">
                        <a:lnSpc>
                          <a:spcPct val="107000"/>
                        </a:lnSpc>
                        <a:spcBef>
                          <a:spcPts val="0"/>
                        </a:spcBef>
                        <a:spcAft>
                          <a:spcPts val="0"/>
                        </a:spcAft>
                        <a:tabLst>
                          <a:tab pos="3333750" algn="l"/>
                        </a:tabLst>
                      </a:pPr>
                      <a:r>
                        <a:rPr lang="he-IL" sz="1100">
                          <a:effectLst/>
                        </a:rPr>
                        <a:t>ולידציה</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r" rtl="1">
                        <a:lnSpc>
                          <a:spcPct val="107000"/>
                        </a:lnSpc>
                        <a:spcBef>
                          <a:spcPts val="0"/>
                        </a:spcBef>
                        <a:spcAft>
                          <a:spcPts val="0"/>
                        </a:spcAft>
                        <a:tabLst>
                          <a:tab pos="3333750" algn="l"/>
                        </a:tabLst>
                      </a:pPr>
                      <a:r>
                        <a:rPr lang="he-IL" sz="1100">
                          <a:effectLst/>
                        </a:rPr>
                        <a:t>8198</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r" rtl="1">
                        <a:lnSpc>
                          <a:spcPct val="107000"/>
                        </a:lnSpc>
                        <a:spcBef>
                          <a:spcPts val="0"/>
                        </a:spcBef>
                        <a:spcAft>
                          <a:spcPts val="0"/>
                        </a:spcAft>
                        <a:tabLst>
                          <a:tab pos="3333750" algn="l"/>
                        </a:tabLst>
                      </a:pPr>
                      <a:r>
                        <a:rPr lang="he-IL" sz="1100">
                          <a:effectLst/>
                        </a:rPr>
                        <a:t>59.8%</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r" rtl="1">
                        <a:lnSpc>
                          <a:spcPct val="107000"/>
                        </a:lnSpc>
                        <a:spcBef>
                          <a:spcPts val="0"/>
                        </a:spcBef>
                        <a:spcAft>
                          <a:spcPts val="0"/>
                        </a:spcAft>
                        <a:tabLst>
                          <a:tab pos="3333750" algn="l"/>
                        </a:tabLst>
                      </a:pPr>
                      <a:r>
                        <a:rPr lang="he-IL" sz="1100">
                          <a:effectLst/>
                        </a:rPr>
                        <a:t>23.3%</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r" rtl="1">
                        <a:lnSpc>
                          <a:spcPct val="107000"/>
                        </a:lnSpc>
                        <a:spcBef>
                          <a:spcPts val="0"/>
                        </a:spcBef>
                        <a:spcAft>
                          <a:spcPts val="0"/>
                        </a:spcAft>
                        <a:tabLst>
                          <a:tab pos="3333750" algn="l"/>
                        </a:tabLst>
                      </a:pPr>
                      <a:r>
                        <a:rPr lang="he-IL" sz="1100">
                          <a:effectLst/>
                        </a:rPr>
                        <a:t>16.7%</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r" rtl="1">
                        <a:lnSpc>
                          <a:spcPct val="107000"/>
                        </a:lnSpc>
                        <a:spcBef>
                          <a:spcPts val="0"/>
                        </a:spcBef>
                        <a:spcAft>
                          <a:spcPts val="0"/>
                        </a:spcAft>
                        <a:tabLst>
                          <a:tab pos="3333750" algn="l"/>
                        </a:tabLst>
                      </a:pPr>
                      <a:r>
                        <a:rPr lang="he-IL" sz="1100">
                          <a:effectLst/>
                        </a:rPr>
                        <a:t>98.2%</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1469824880"/>
                  </a:ext>
                </a:extLst>
              </a:tr>
              <a:tr h="330556">
                <a:tc>
                  <a:txBody>
                    <a:bodyPr/>
                    <a:lstStyle/>
                    <a:p>
                      <a:pPr marL="0" marR="0" algn="r" rtl="1">
                        <a:lnSpc>
                          <a:spcPct val="107000"/>
                        </a:lnSpc>
                        <a:spcBef>
                          <a:spcPts val="0"/>
                        </a:spcBef>
                        <a:spcAft>
                          <a:spcPts val="0"/>
                        </a:spcAft>
                        <a:tabLst>
                          <a:tab pos="3333750" algn="l"/>
                        </a:tabLst>
                      </a:pPr>
                      <a:r>
                        <a:rPr lang="he-IL" sz="1100" dirty="0">
                          <a:effectLst/>
                        </a:rPr>
                        <a:t>מבחן </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r" rtl="1">
                        <a:lnSpc>
                          <a:spcPct val="107000"/>
                        </a:lnSpc>
                        <a:spcBef>
                          <a:spcPts val="0"/>
                        </a:spcBef>
                        <a:spcAft>
                          <a:spcPts val="0"/>
                        </a:spcAft>
                        <a:tabLst>
                          <a:tab pos="3333750" algn="l"/>
                        </a:tabLst>
                      </a:pPr>
                      <a:r>
                        <a:rPr lang="he-IL" sz="1100" dirty="0">
                          <a:effectLst/>
                        </a:rPr>
                        <a:t>11823</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r" rtl="1">
                        <a:lnSpc>
                          <a:spcPct val="107000"/>
                        </a:lnSpc>
                        <a:spcBef>
                          <a:spcPts val="0"/>
                        </a:spcBef>
                        <a:spcAft>
                          <a:spcPts val="0"/>
                        </a:spcAft>
                        <a:tabLst>
                          <a:tab pos="3333750" algn="l"/>
                        </a:tabLst>
                      </a:pPr>
                      <a:r>
                        <a:rPr lang="he-IL" sz="1100">
                          <a:effectLst/>
                        </a:rPr>
                        <a:t>59.7%</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r" rtl="1">
                        <a:lnSpc>
                          <a:spcPct val="107000"/>
                        </a:lnSpc>
                        <a:spcBef>
                          <a:spcPts val="0"/>
                        </a:spcBef>
                        <a:spcAft>
                          <a:spcPts val="0"/>
                        </a:spcAft>
                        <a:tabLst>
                          <a:tab pos="3333750" algn="l"/>
                        </a:tabLst>
                      </a:pPr>
                      <a:r>
                        <a:rPr lang="he-IL" sz="1100">
                          <a:effectLst/>
                        </a:rPr>
                        <a:t>23.5%</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r" rtl="1">
                        <a:lnSpc>
                          <a:spcPct val="107000"/>
                        </a:lnSpc>
                        <a:spcBef>
                          <a:spcPts val="0"/>
                        </a:spcBef>
                        <a:spcAft>
                          <a:spcPts val="0"/>
                        </a:spcAft>
                        <a:tabLst>
                          <a:tab pos="3333750" algn="l"/>
                        </a:tabLst>
                      </a:pPr>
                      <a:r>
                        <a:rPr lang="he-IL" sz="1100">
                          <a:effectLst/>
                        </a:rPr>
                        <a:t>16.7%</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r" rtl="1">
                        <a:lnSpc>
                          <a:spcPct val="107000"/>
                        </a:lnSpc>
                        <a:spcBef>
                          <a:spcPts val="0"/>
                        </a:spcBef>
                        <a:spcAft>
                          <a:spcPts val="0"/>
                        </a:spcAft>
                        <a:tabLst>
                          <a:tab pos="3333750" algn="l"/>
                        </a:tabLst>
                      </a:pPr>
                      <a:r>
                        <a:rPr lang="en-US" sz="1100" dirty="0">
                          <a:effectLst/>
                        </a:rPr>
                        <a:t>98.4%</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46005964"/>
                  </a:ext>
                </a:extLst>
              </a:tr>
            </a:tbl>
          </a:graphicData>
        </a:graphic>
      </p:graphicFrame>
      <p:sp>
        <p:nvSpPr>
          <p:cNvPr id="7" name="TextBox 6">
            <a:extLst>
              <a:ext uri="{FF2B5EF4-FFF2-40B4-BE49-F238E27FC236}">
                <a16:creationId xmlns:a16="http://schemas.microsoft.com/office/drawing/2014/main" id="{DA89E4A3-4430-4C23-B49A-2C846835F03C}"/>
              </a:ext>
            </a:extLst>
          </p:cNvPr>
          <p:cNvSpPr txBox="1"/>
          <p:nvPr/>
        </p:nvSpPr>
        <p:spPr>
          <a:xfrm>
            <a:off x="2523744" y="3509597"/>
            <a:ext cx="6096000" cy="3155031"/>
          </a:xfrm>
          <a:prstGeom prst="rect">
            <a:avLst/>
          </a:prstGeom>
          <a:noFill/>
        </p:spPr>
        <p:txBody>
          <a:bodyPr wrap="square">
            <a:spAutoFit/>
          </a:bodyPr>
          <a:lstStyle/>
          <a:p>
            <a:pPr marL="0" marR="0" algn="r" rtl="1">
              <a:lnSpc>
                <a:spcPct val="107000"/>
              </a:lnSpc>
              <a:spcBef>
                <a:spcPts val="0"/>
              </a:spcBef>
              <a:spcAft>
                <a:spcPts val="800"/>
              </a:spcAft>
              <a:tabLst>
                <a:tab pos="3333750" algn="l"/>
              </a:tabLst>
            </a:pPr>
            <a:r>
              <a:rPr lang="he-IL" sz="1800" u="sng" dirty="0">
                <a:effectLst/>
                <a:latin typeface="Calibri" panose="020F0502020204030204" pitchFamily="34" charset="0"/>
                <a:ea typeface="Calibri" panose="020F0502020204030204" pitchFamily="34" charset="0"/>
                <a:cs typeface="Arial" panose="020B0604020202020204" pitchFamily="34" charset="0"/>
              </a:rPr>
              <a:t>מסקנות:</a:t>
            </a:r>
            <a:endParaRPr lang="en-US" sz="16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Font typeface="+mj-lt"/>
              <a:buAutoNum type="arabicPeriod"/>
              <a:tabLst>
                <a:tab pos="3333750" algn="l"/>
              </a:tabLst>
            </a:pPr>
            <a:r>
              <a:rPr lang="he-IL" sz="1800" dirty="0">
                <a:effectLst/>
                <a:latin typeface="Calibri" panose="020F0502020204030204" pitchFamily="34" charset="0"/>
                <a:ea typeface="Calibri" panose="020F0502020204030204" pitchFamily="34" charset="0"/>
                <a:cs typeface="Arial" panose="020B0604020202020204" pitchFamily="34" charset="0"/>
              </a:rPr>
              <a:t>מסדי הנתונים אינם מאוזנים ונוטים לכיוון הפונט </a:t>
            </a:r>
            <a:r>
              <a:rPr lang="en-US" sz="1800" dirty="0">
                <a:effectLst/>
                <a:latin typeface="Calibri" panose="020F0502020204030204" pitchFamily="34" charset="0"/>
                <a:ea typeface="Calibri" panose="020F0502020204030204" pitchFamily="34" charset="0"/>
                <a:cs typeface="Arial" panose="020B0604020202020204" pitchFamily="34" charset="0"/>
              </a:rPr>
              <a:t>Ubuntu  Mono</a:t>
            </a:r>
            <a:r>
              <a:rPr lang="he-IL" sz="1800" dirty="0">
                <a:effectLst/>
                <a:latin typeface="Calibri" panose="020F0502020204030204" pitchFamily="34" charset="0"/>
                <a:ea typeface="Calibri" panose="020F0502020204030204" pitchFamily="34" charset="0"/>
                <a:cs typeface="Arial" panose="020B0604020202020204" pitchFamily="34" charset="0"/>
              </a:rPr>
              <a:t>.</a:t>
            </a:r>
            <a:endParaRPr lang="en-US" sz="16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Font typeface="+mj-lt"/>
              <a:buAutoNum type="arabicPeriod"/>
              <a:tabLst>
                <a:tab pos="3333750" algn="l"/>
              </a:tabLst>
            </a:pPr>
            <a:r>
              <a:rPr lang="he-IL" sz="1800" dirty="0">
                <a:effectLst/>
                <a:latin typeface="Calibri" panose="020F0502020204030204" pitchFamily="34" charset="0"/>
                <a:ea typeface="Calibri" panose="020F0502020204030204" pitchFamily="34" charset="0"/>
                <a:cs typeface="Arial" panose="020B0604020202020204" pitchFamily="34" charset="0"/>
              </a:rPr>
              <a:t>ניתן לראות שמודל ההצבעה בהחלט עוזר ומחזק את דיוק המודל הכולל.</a:t>
            </a:r>
            <a:endParaRPr lang="en-US" sz="16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Font typeface="+mj-lt"/>
              <a:buAutoNum type="arabicPeriod"/>
              <a:tabLst>
                <a:tab pos="3333750" algn="l"/>
              </a:tabLst>
            </a:pPr>
            <a:r>
              <a:rPr lang="he-IL" sz="1800" dirty="0">
                <a:effectLst/>
                <a:latin typeface="Calibri" panose="020F0502020204030204" pitchFamily="34" charset="0"/>
                <a:ea typeface="Calibri" panose="020F0502020204030204" pitchFamily="34" charset="0"/>
                <a:cs typeface="Arial" panose="020B0604020202020204" pitchFamily="34" charset="0"/>
              </a:rPr>
              <a:t>ישנם אותיות אשר נבלעות לחלוטין ברקע ובלתי אפשריות לזיהוי אפילו לעייני אדם.</a:t>
            </a:r>
            <a:endParaRPr lang="en-US" sz="16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Font typeface="+mj-lt"/>
              <a:buAutoNum type="arabicPeriod"/>
              <a:tabLst>
                <a:tab pos="3333750" algn="l"/>
              </a:tabLst>
            </a:pPr>
            <a:r>
              <a:rPr lang="he-IL" sz="1800" dirty="0">
                <a:effectLst/>
                <a:latin typeface="Calibri" panose="020F0502020204030204" pitchFamily="34" charset="0"/>
                <a:ea typeface="Calibri" panose="020F0502020204030204" pitchFamily="34" charset="0"/>
                <a:cs typeface="Arial" panose="020B0604020202020204" pitchFamily="34" charset="0"/>
              </a:rPr>
              <a:t>ככל שאורך המילה גדול יותר כך הסיכויים להצליח לחזות אותה כראוי גדלים.</a:t>
            </a:r>
            <a:endParaRPr lang="en-US" sz="16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13687052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0512F9CB-A1A0-4043-A103-F6A4B94B695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ADBE6588-EE16-4389-857C-86A156D49E5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17FD48D2-B0A7-413D-B947-AA55AC1296D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2BE668D0-D906-4EEE-B32F-8C028624B83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D1DE67A3-B8F6-4CFD-A8E0-D15200F2315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p:nvSpPr>
          <p:cNvPr id="19" name="Rectangle 18">
            <a:extLst>
              <a:ext uri="{FF2B5EF4-FFF2-40B4-BE49-F238E27FC236}">
                <a16:creationId xmlns:a16="http://schemas.microsoft.com/office/drawing/2014/main" id="{DF17025D-0558-4BB1-932D-D407F5BDC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2">
            <a:schemeClr val="dk2"/>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8B059768-DF7C-4F70-9B6D-C31A807104CE}"/>
              </a:ext>
            </a:extLst>
          </p:cNvPr>
          <p:cNvSpPr txBox="1"/>
          <p:nvPr/>
        </p:nvSpPr>
        <p:spPr>
          <a:xfrm>
            <a:off x="4944753" y="628617"/>
            <a:ext cx="6559859" cy="3028983"/>
          </a:xfrm>
          <a:prstGeom prst="rect">
            <a:avLst/>
          </a:prstGeom>
        </p:spPr>
        <p:txBody>
          <a:bodyPr vert="horz" lIns="91440" tIns="45720" rIns="91440" bIns="45720" rtlCol="0" anchor="b">
            <a:normAutofit/>
          </a:bodyPr>
          <a:lstStyle/>
          <a:p>
            <a:pPr>
              <a:spcBef>
                <a:spcPct val="0"/>
              </a:spcBef>
              <a:spcAft>
                <a:spcPts val="600"/>
              </a:spcAft>
            </a:pPr>
            <a:r>
              <a:rPr lang="en-US" sz="4800" cap="all" dirty="0" err="1">
                <a:ln w="3175" cmpd="sng">
                  <a:noFill/>
                </a:ln>
                <a:solidFill>
                  <a:srgbClr val="FFFFFF"/>
                </a:solidFill>
                <a:latin typeface="+mj-lt"/>
                <a:ea typeface="+mj-ea"/>
                <a:cs typeface="+mj-cs"/>
              </a:rPr>
              <a:t>שאלות</a:t>
            </a:r>
            <a:r>
              <a:rPr lang="en-US" sz="4800" cap="all" dirty="0">
                <a:ln w="3175" cmpd="sng">
                  <a:noFill/>
                </a:ln>
                <a:solidFill>
                  <a:srgbClr val="FFFFFF"/>
                </a:solidFill>
                <a:latin typeface="+mj-lt"/>
                <a:ea typeface="+mj-ea"/>
                <a:cs typeface="+mj-cs"/>
              </a:rPr>
              <a:t>?</a:t>
            </a:r>
          </a:p>
        </p:txBody>
      </p:sp>
      <p:sp useBgFill="1">
        <p:nvSpPr>
          <p:cNvPr id="21" name="Snip Diagonal Corner Rectangle 6">
            <a:extLst>
              <a:ext uri="{FF2B5EF4-FFF2-40B4-BE49-F238E27FC236}">
                <a16:creationId xmlns:a16="http://schemas.microsoft.com/office/drawing/2014/main" id="{23897308-2491-4C39-B764-46DCD1CAD3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4001" y="620722"/>
            <a:ext cx="3670674" cy="5286838"/>
          </a:xfrm>
          <a:prstGeom prst="snip2DiagRect">
            <a:avLst>
              <a:gd name="adj1" fmla="val 15804"/>
              <a:gd name="adj2" fmla="val 0"/>
            </a:avLst>
          </a:prstGeom>
          <a:ln>
            <a:noFill/>
          </a:ln>
          <a:effectLst>
            <a:innerShdw blurRad="57150" dist="38100" dir="14460000">
              <a:prstClr val="black">
                <a:alpha val="7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5" descr="Question mark">
            <a:extLst>
              <a:ext uri="{FF2B5EF4-FFF2-40B4-BE49-F238E27FC236}">
                <a16:creationId xmlns:a16="http://schemas.microsoft.com/office/drawing/2014/main" id="{02C7DA0E-5D8B-4D79-8015-BD18B3F4F04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24712" y="1911445"/>
            <a:ext cx="2709870" cy="2709870"/>
          </a:xfrm>
          <a:prstGeom prst="rect">
            <a:avLst/>
          </a:prstGeom>
        </p:spPr>
      </p:pic>
      <p:grpSp>
        <p:nvGrpSpPr>
          <p:cNvPr id="23" name="Group 22">
            <a:extLst>
              <a:ext uri="{FF2B5EF4-FFF2-40B4-BE49-F238E27FC236}">
                <a16:creationId xmlns:a16="http://schemas.microsoft.com/office/drawing/2014/main" id="{437C3370-E183-40E3-8F06-FDD26E64DD9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24" name="Straight Connector 23">
              <a:extLst>
                <a:ext uri="{FF2B5EF4-FFF2-40B4-BE49-F238E27FC236}">
                  <a16:creationId xmlns:a16="http://schemas.microsoft.com/office/drawing/2014/main" id="{37774F20-3F21-44FE-976F-CC336A7482B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CA342010-2E15-4FE2-8956-F562BBF500F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772C8931-1DC1-48FA-878F-2B7CB813D81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03285CBA-1A56-43E8-8B87-570C461DA3A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204A0B30-03E2-41DD-B443-95E7FB70EC1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rgbClr val="FFFFFF"/>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746923875"/>
      </p:ext>
    </p:extLst>
  </p:cSld>
  <p:clrMapOvr>
    <a:overrideClrMapping bg1="lt1" tx1="dk1" bg2="lt2" tx2="dk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960CFB-3717-4159-9F86-E52DAE9EB732}"/>
              </a:ext>
            </a:extLst>
          </p:cNvPr>
          <p:cNvSpPr>
            <a:spLocks noGrp="1"/>
          </p:cNvSpPr>
          <p:nvPr>
            <p:ph type="title"/>
          </p:nvPr>
        </p:nvSpPr>
        <p:spPr>
          <a:xfrm>
            <a:off x="8108612" y="1144769"/>
            <a:ext cx="3979756" cy="2896432"/>
          </a:xfrm>
        </p:spPr>
        <p:txBody>
          <a:bodyPr vert="horz" lIns="91440" tIns="45720" rIns="91440" bIns="45720" rtlCol="0" anchor="b">
            <a:normAutofit/>
          </a:bodyPr>
          <a:lstStyle/>
          <a:p>
            <a:pPr algn="r" rtl="1"/>
            <a:r>
              <a:rPr lang="en-US" sz="3700" b="1" dirty="0" err="1">
                <a:effectLst/>
              </a:rPr>
              <a:t>חלק</a:t>
            </a:r>
            <a:r>
              <a:rPr lang="en-US" sz="3700" b="1" dirty="0">
                <a:effectLst/>
              </a:rPr>
              <a:t> א Preprocessing:</a:t>
            </a:r>
            <a:br>
              <a:rPr lang="en-US" sz="3700" dirty="0">
                <a:effectLst/>
              </a:rPr>
            </a:br>
            <a:endParaRPr lang="en-US" sz="3700" dirty="0"/>
          </a:p>
        </p:txBody>
      </p:sp>
      <p:pic>
        <p:nvPicPr>
          <p:cNvPr id="4" name="Content Placeholder 3" descr="A cloud in the sky&#10;&#10;Description automatically generated with low confidence">
            <a:extLst>
              <a:ext uri="{FF2B5EF4-FFF2-40B4-BE49-F238E27FC236}">
                <a16:creationId xmlns:a16="http://schemas.microsoft.com/office/drawing/2014/main" id="{711D02CD-E055-4CDC-A592-263594CE78D6}"/>
              </a:ext>
            </a:extLst>
          </p:cNvPr>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bwMode="auto">
          <a:xfrm>
            <a:off x="218028" y="619965"/>
            <a:ext cx="3675888" cy="2444465"/>
          </a:xfrm>
          <a:prstGeom prst="rect">
            <a:avLst/>
          </a:prstGeom>
          <a:noFill/>
        </p:spPr>
      </p:pic>
      <p:pic>
        <p:nvPicPr>
          <p:cNvPr id="5" name="Picture 4">
            <a:extLst>
              <a:ext uri="{FF2B5EF4-FFF2-40B4-BE49-F238E27FC236}">
                <a16:creationId xmlns:a16="http://schemas.microsoft.com/office/drawing/2014/main" id="{106A4646-B555-42E9-A044-A66696D7CE27}"/>
              </a:ext>
            </a:extLst>
          </p:cNvPr>
          <p:cNvPicPr/>
          <p:nvPr/>
        </p:nvPicPr>
        <p:blipFill>
          <a:blip r:embed="rId3"/>
          <a:stretch>
            <a:fillRect/>
          </a:stretch>
        </p:blipFill>
        <p:spPr>
          <a:xfrm>
            <a:off x="4002209" y="619964"/>
            <a:ext cx="3675888" cy="2444466"/>
          </a:xfrm>
          <a:prstGeom prst="rect">
            <a:avLst/>
          </a:prstGeom>
        </p:spPr>
      </p:pic>
      <p:pic>
        <p:nvPicPr>
          <p:cNvPr id="8" name="Picture 7">
            <a:extLst>
              <a:ext uri="{FF2B5EF4-FFF2-40B4-BE49-F238E27FC236}">
                <a16:creationId xmlns:a16="http://schemas.microsoft.com/office/drawing/2014/main" id="{A98DC681-5BEC-4E0D-A266-32FEAEA23FF7}"/>
              </a:ext>
            </a:extLst>
          </p:cNvPr>
          <p:cNvPicPr/>
          <p:nvPr/>
        </p:nvPicPr>
        <p:blipFill>
          <a:blip r:embed="rId4">
            <a:extLst>
              <a:ext uri="{28A0092B-C50C-407E-A947-70E740481C1C}">
                <a14:useLocalDpi xmlns:a14="http://schemas.microsoft.com/office/drawing/2010/main" val="0"/>
              </a:ext>
            </a:extLst>
          </a:blip>
          <a:stretch>
            <a:fillRect/>
          </a:stretch>
        </p:blipFill>
        <p:spPr bwMode="auto">
          <a:xfrm>
            <a:off x="218028" y="3852486"/>
            <a:ext cx="3675888" cy="2067687"/>
          </a:xfrm>
          <a:prstGeom prst="rect">
            <a:avLst/>
          </a:prstGeom>
          <a:noFill/>
        </p:spPr>
      </p:pic>
      <p:pic>
        <p:nvPicPr>
          <p:cNvPr id="9" name="Picture 8">
            <a:extLst>
              <a:ext uri="{FF2B5EF4-FFF2-40B4-BE49-F238E27FC236}">
                <a16:creationId xmlns:a16="http://schemas.microsoft.com/office/drawing/2014/main" id="{24641439-0F73-45F7-9BFC-FDE4F843BBB5}"/>
              </a:ext>
            </a:extLst>
          </p:cNvPr>
          <p:cNvPicPr/>
          <p:nvPr/>
        </p:nvPicPr>
        <p:blipFill>
          <a:blip r:embed="rId5"/>
          <a:stretch>
            <a:fillRect/>
          </a:stretch>
        </p:blipFill>
        <p:spPr>
          <a:xfrm>
            <a:off x="4002209" y="3801942"/>
            <a:ext cx="3675888" cy="2168774"/>
          </a:xfrm>
          <a:prstGeom prst="rect">
            <a:avLst/>
          </a:prstGeom>
        </p:spPr>
      </p:pic>
    </p:spTree>
    <p:extLst>
      <p:ext uri="{BB962C8B-B14F-4D97-AF65-F5344CB8AC3E}">
        <p14:creationId xmlns:p14="http://schemas.microsoft.com/office/powerpoint/2010/main" val="14205469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icture containing text, nature, cloud, night sky&#10;&#10;Description automatically generated">
            <a:extLst>
              <a:ext uri="{FF2B5EF4-FFF2-40B4-BE49-F238E27FC236}">
                <a16:creationId xmlns:a16="http://schemas.microsoft.com/office/drawing/2014/main" id="{71DBB2A0-725B-4990-AC71-FB91330EC9A7}"/>
              </a:ext>
            </a:extLst>
          </p:cNvPr>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0" y="6350"/>
            <a:ext cx="5486400" cy="3429000"/>
          </a:xfrm>
        </p:spPr>
      </p:pic>
      <p:pic>
        <p:nvPicPr>
          <p:cNvPr id="7" name="Picture 6" descr="Graphical user interface&#10;&#10;Description automatically generated">
            <a:extLst>
              <a:ext uri="{FF2B5EF4-FFF2-40B4-BE49-F238E27FC236}">
                <a16:creationId xmlns:a16="http://schemas.microsoft.com/office/drawing/2014/main" id="{F0B7F94B-988F-4AFC-A4A4-0D3D37F46C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287581"/>
            <a:ext cx="4755519" cy="3566639"/>
          </a:xfrm>
          <a:prstGeom prst="rect">
            <a:avLst/>
          </a:prstGeom>
        </p:spPr>
      </p:pic>
      <p:pic>
        <p:nvPicPr>
          <p:cNvPr id="9" name="Picture 8" descr="A bird flying in the sky&#10;&#10;Description automatically generated with low confidence">
            <a:extLst>
              <a:ext uri="{FF2B5EF4-FFF2-40B4-BE49-F238E27FC236}">
                <a16:creationId xmlns:a16="http://schemas.microsoft.com/office/drawing/2014/main" id="{2D513A1A-40D9-4849-8F85-E7D7EEF9369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632" y="3436139"/>
            <a:ext cx="5480304" cy="3235664"/>
          </a:xfrm>
          <a:prstGeom prst="rect">
            <a:avLst/>
          </a:prstGeom>
        </p:spPr>
      </p:pic>
      <p:pic>
        <p:nvPicPr>
          <p:cNvPr id="11" name="Picture 10" descr="A screenshot of a video game&#10;&#10;Description automatically generated with low confidence">
            <a:extLst>
              <a:ext uri="{FF2B5EF4-FFF2-40B4-BE49-F238E27FC236}">
                <a16:creationId xmlns:a16="http://schemas.microsoft.com/office/drawing/2014/main" id="{A49EA05C-6991-44D6-970A-478099258E4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96000" y="3105164"/>
            <a:ext cx="4755518" cy="3566639"/>
          </a:xfrm>
          <a:prstGeom prst="rect">
            <a:avLst/>
          </a:prstGeom>
        </p:spPr>
      </p:pic>
    </p:spTree>
    <p:extLst>
      <p:ext uri="{BB962C8B-B14F-4D97-AF65-F5344CB8AC3E}">
        <p14:creationId xmlns:p14="http://schemas.microsoft.com/office/powerpoint/2010/main" val="5101449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272168F-DECB-42CC-A920-8AB0BCC07700}"/>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929623" y="690842"/>
            <a:ext cx="5825415" cy="4208704"/>
          </a:xfrm>
          <a:prstGeom prst="rect">
            <a:avLst/>
          </a:prstGeom>
          <a:noFill/>
          <a:ln>
            <a:noFill/>
          </a:ln>
        </p:spPr>
      </p:pic>
      <p:pic>
        <p:nvPicPr>
          <p:cNvPr id="4" name="Picture 3">
            <a:extLst>
              <a:ext uri="{FF2B5EF4-FFF2-40B4-BE49-F238E27FC236}">
                <a16:creationId xmlns:a16="http://schemas.microsoft.com/office/drawing/2014/main" id="{CFF5D664-98B1-40A5-98F1-AEC51450F793}"/>
              </a:ext>
            </a:extLst>
          </p:cNvPr>
          <p:cNvPicPr/>
          <p:nvPr/>
        </p:nvPicPr>
        <p:blipFill>
          <a:blip r:embed="rId3"/>
          <a:stretch>
            <a:fillRect/>
          </a:stretch>
        </p:blipFill>
        <p:spPr>
          <a:xfrm>
            <a:off x="2791499" y="641350"/>
            <a:ext cx="5963539" cy="4546346"/>
          </a:xfrm>
          <a:prstGeom prst="rect">
            <a:avLst/>
          </a:prstGeom>
        </p:spPr>
      </p:pic>
    </p:spTree>
    <p:extLst>
      <p:ext uri="{BB962C8B-B14F-4D97-AF65-F5344CB8AC3E}">
        <p14:creationId xmlns:p14="http://schemas.microsoft.com/office/powerpoint/2010/main" val="2128796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CD718B8-4A91-4855-A32C-FFD52CBBCA3B}"/>
              </a:ext>
            </a:extLst>
          </p:cNvPr>
          <p:cNvPicPr/>
          <p:nvPr/>
        </p:nvPicPr>
        <p:blipFill rotWithShape="1">
          <a:blip r:embed="rId2"/>
          <a:srcRect l="11450" r="7950"/>
          <a:stretch/>
        </p:blipFill>
        <p:spPr>
          <a:xfrm>
            <a:off x="1609539" y="321734"/>
            <a:ext cx="3122089" cy="2905170"/>
          </a:xfrm>
          <a:prstGeom prst="rect">
            <a:avLst/>
          </a:prstGeom>
        </p:spPr>
      </p:pic>
      <p:pic>
        <p:nvPicPr>
          <p:cNvPr id="2" name="Picture 1">
            <a:extLst>
              <a:ext uri="{FF2B5EF4-FFF2-40B4-BE49-F238E27FC236}">
                <a16:creationId xmlns:a16="http://schemas.microsoft.com/office/drawing/2014/main" id="{4C078B24-E758-4718-8D82-7727679E82C2}"/>
              </a:ext>
            </a:extLst>
          </p:cNvPr>
          <p:cNvPicPr/>
          <p:nvPr/>
        </p:nvPicPr>
        <p:blipFill rotWithShape="1">
          <a:blip r:embed="rId3"/>
          <a:srcRect l="12099" r="13450" b="1"/>
          <a:stretch/>
        </p:blipFill>
        <p:spPr>
          <a:xfrm>
            <a:off x="1249755" y="3631096"/>
            <a:ext cx="3841656" cy="2760560"/>
          </a:xfrm>
          <a:prstGeom prst="rect">
            <a:avLst/>
          </a:prstGeom>
        </p:spPr>
      </p:pic>
      <p:pic>
        <p:nvPicPr>
          <p:cNvPr id="3" name="Picture 2">
            <a:extLst>
              <a:ext uri="{FF2B5EF4-FFF2-40B4-BE49-F238E27FC236}">
                <a16:creationId xmlns:a16="http://schemas.microsoft.com/office/drawing/2014/main" id="{80A12A9E-1D0C-405F-8106-DB5B31F70C0E}"/>
              </a:ext>
            </a:extLst>
          </p:cNvPr>
          <p:cNvPicPr/>
          <p:nvPr/>
        </p:nvPicPr>
        <p:blipFill rotWithShape="1">
          <a:blip r:embed="rId4"/>
          <a:srcRect t="15487" r="-3" b="12652"/>
          <a:stretch/>
        </p:blipFill>
        <p:spPr>
          <a:xfrm>
            <a:off x="6308034" y="1406890"/>
            <a:ext cx="5426764" cy="3899609"/>
          </a:xfrm>
          <a:prstGeom prst="rect">
            <a:avLst/>
          </a:prstGeom>
        </p:spPr>
      </p:pic>
    </p:spTree>
    <p:extLst>
      <p:ext uri="{BB962C8B-B14F-4D97-AF65-F5344CB8AC3E}">
        <p14:creationId xmlns:p14="http://schemas.microsoft.com/office/powerpoint/2010/main" val="23459998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תיבת טקסט 1">
            <a:extLst>
              <a:ext uri="{FF2B5EF4-FFF2-40B4-BE49-F238E27FC236}">
                <a16:creationId xmlns:a16="http://schemas.microsoft.com/office/drawing/2014/main" id="{3FAD221D-CA2B-5446-8FDB-1200180854F7}"/>
              </a:ext>
            </a:extLst>
          </p:cNvPr>
          <p:cNvSpPr txBox="1"/>
          <p:nvPr/>
        </p:nvSpPr>
        <p:spPr>
          <a:xfrm>
            <a:off x="526073" y="4810821"/>
            <a:ext cx="11139854" cy="930447"/>
          </a:xfrm>
          <a:prstGeom prst="rect">
            <a:avLst/>
          </a:prstGeom>
        </p:spPr>
        <p:txBody>
          <a:bodyPr vert="horz" lIns="91440" tIns="45720" rIns="91440" bIns="45720" rtlCol="0" anchor="b">
            <a:normAutofit/>
          </a:bodyPr>
          <a:lstStyle/>
          <a:p>
            <a:pPr algn="ctr" rtl="1">
              <a:lnSpc>
                <a:spcPct val="90000"/>
              </a:lnSpc>
              <a:spcBef>
                <a:spcPct val="0"/>
              </a:spcBef>
              <a:spcAft>
                <a:spcPts val="600"/>
              </a:spcAft>
            </a:pPr>
            <a:r>
              <a:rPr lang="en-US" sz="5400" dirty="0">
                <a:solidFill>
                  <a:srgbClr val="FFFFFF"/>
                </a:solidFill>
                <a:latin typeface="+mj-lt"/>
                <a:ea typeface="+mj-ea"/>
                <a:cs typeface="+mj-cs"/>
              </a:rPr>
              <a:t>How to Avoid Overfitting</a:t>
            </a:r>
          </a:p>
        </p:txBody>
      </p:sp>
      <p:pic>
        <p:nvPicPr>
          <p:cNvPr id="11" name="Picture 53">
            <a:extLst>
              <a:ext uri="{FF2B5EF4-FFF2-40B4-BE49-F238E27FC236}">
                <a16:creationId xmlns:a16="http://schemas.microsoft.com/office/drawing/2014/main" id="{D92B8724-F77B-0A46-8691-8769244F4363}"/>
              </a:ext>
            </a:extLst>
          </p:cNvPr>
          <p:cNvPicPr/>
          <p:nvPr/>
        </p:nvPicPr>
        <p:blipFill>
          <a:blip r:embed="rId3"/>
          <a:stretch>
            <a:fillRect/>
          </a:stretch>
        </p:blipFill>
        <p:spPr>
          <a:xfrm>
            <a:off x="318359" y="1343096"/>
            <a:ext cx="3671913" cy="2159669"/>
          </a:xfrm>
          <a:prstGeom prst="rect">
            <a:avLst/>
          </a:prstGeom>
        </p:spPr>
      </p:pic>
      <p:pic>
        <p:nvPicPr>
          <p:cNvPr id="10" name="Picture 70">
            <a:extLst>
              <a:ext uri="{FF2B5EF4-FFF2-40B4-BE49-F238E27FC236}">
                <a16:creationId xmlns:a16="http://schemas.microsoft.com/office/drawing/2014/main" id="{6025D423-861E-FF45-BEEB-B34DD14BC7AD}"/>
              </a:ext>
            </a:extLst>
          </p:cNvPr>
          <p:cNvPicPr/>
          <p:nvPr/>
        </p:nvPicPr>
        <p:blipFill>
          <a:blip r:embed="rId4"/>
          <a:stretch>
            <a:fillRect/>
          </a:stretch>
        </p:blipFill>
        <p:spPr>
          <a:xfrm>
            <a:off x="4228178" y="1563754"/>
            <a:ext cx="3735644" cy="1718352"/>
          </a:xfrm>
          <a:prstGeom prst="rect">
            <a:avLst/>
          </a:prstGeom>
        </p:spPr>
      </p:pic>
      <p:pic>
        <p:nvPicPr>
          <p:cNvPr id="1028" name="Picture 4" descr="Creating training and test sets - Machine Learning Algorithms - Second  Edition">
            <a:extLst>
              <a:ext uri="{FF2B5EF4-FFF2-40B4-BE49-F238E27FC236}">
                <a16:creationId xmlns:a16="http://schemas.microsoft.com/office/drawing/2014/main" id="{A393096D-D0D2-954C-8623-93A4CDFCF2C4}"/>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8449725" y="490148"/>
            <a:ext cx="3423916" cy="36328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72580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7FAB789-A7D4-4035-A0F1-985C3157AF94}"/>
              </a:ext>
            </a:extLst>
          </p:cNvPr>
          <p:cNvPicPr/>
          <p:nvPr/>
        </p:nvPicPr>
        <p:blipFill>
          <a:blip r:embed="rId2"/>
          <a:stretch>
            <a:fillRect/>
          </a:stretch>
        </p:blipFill>
        <p:spPr>
          <a:xfrm>
            <a:off x="723093" y="650497"/>
            <a:ext cx="6835664" cy="5571066"/>
          </a:xfrm>
          <a:prstGeom prst="rect">
            <a:avLst/>
          </a:prstGeom>
        </p:spPr>
      </p:pic>
      <p:pic>
        <p:nvPicPr>
          <p:cNvPr id="3" name="Picture 2">
            <a:extLst>
              <a:ext uri="{FF2B5EF4-FFF2-40B4-BE49-F238E27FC236}">
                <a16:creationId xmlns:a16="http://schemas.microsoft.com/office/drawing/2014/main" id="{76DF2D6E-6919-41D2-B1F2-17116999ED37}"/>
              </a:ext>
            </a:extLst>
          </p:cNvPr>
          <p:cNvPicPr/>
          <p:nvPr/>
        </p:nvPicPr>
        <p:blipFill>
          <a:blip r:embed="rId3"/>
          <a:stretch>
            <a:fillRect/>
          </a:stretch>
        </p:blipFill>
        <p:spPr>
          <a:xfrm>
            <a:off x="904135" y="729621"/>
            <a:ext cx="5831035" cy="2040875"/>
          </a:xfrm>
          <a:prstGeom prst="rect">
            <a:avLst/>
          </a:prstGeom>
        </p:spPr>
      </p:pic>
      <p:sp>
        <p:nvSpPr>
          <p:cNvPr id="4" name="TextBox 3">
            <a:extLst>
              <a:ext uri="{FF2B5EF4-FFF2-40B4-BE49-F238E27FC236}">
                <a16:creationId xmlns:a16="http://schemas.microsoft.com/office/drawing/2014/main" id="{8D99713B-526A-46EC-8A27-27719F3C5840}"/>
              </a:ext>
            </a:extLst>
          </p:cNvPr>
          <p:cNvSpPr txBox="1"/>
          <p:nvPr/>
        </p:nvSpPr>
        <p:spPr>
          <a:xfrm>
            <a:off x="3554656" y="88294"/>
            <a:ext cx="6361027" cy="461665"/>
          </a:xfrm>
          <a:prstGeom prst="rect">
            <a:avLst/>
          </a:prstGeom>
          <a:noFill/>
        </p:spPr>
        <p:txBody>
          <a:bodyPr wrap="square" rtlCol="0">
            <a:spAutoFit/>
          </a:bodyPr>
          <a:lstStyle/>
          <a:p>
            <a:r>
              <a:rPr lang="en-US" sz="2400" dirty="0"/>
              <a:t>CNN Model and Data Augmentation </a:t>
            </a:r>
          </a:p>
        </p:txBody>
      </p:sp>
    </p:spTree>
    <p:extLst>
      <p:ext uri="{BB962C8B-B14F-4D97-AF65-F5344CB8AC3E}">
        <p14:creationId xmlns:p14="http://schemas.microsoft.com/office/powerpoint/2010/main" val="32670816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EB9346F-008C-4A74-AF1D-EFA409FBD6BE}"/>
              </a:ext>
            </a:extLst>
          </p:cNvPr>
          <p:cNvPicPr/>
          <p:nvPr/>
        </p:nvPicPr>
        <p:blipFill>
          <a:blip r:embed="rId2"/>
          <a:stretch>
            <a:fillRect/>
          </a:stretch>
        </p:blipFill>
        <p:spPr>
          <a:xfrm>
            <a:off x="4654293" y="4571905"/>
            <a:ext cx="6184571" cy="1286351"/>
          </a:xfrm>
          <a:prstGeom prst="rect">
            <a:avLst/>
          </a:prstGeom>
        </p:spPr>
      </p:pic>
      <p:pic>
        <p:nvPicPr>
          <p:cNvPr id="5" name="Picture 4">
            <a:extLst>
              <a:ext uri="{FF2B5EF4-FFF2-40B4-BE49-F238E27FC236}">
                <a16:creationId xmlns:a16="http://schemas.microsoft.com/office/drawing/2014/main" id="{2396AB6E-4221-4B43-BA96-998A84DA3FE5}"/>
              </a:ext>
            </a:extLst>
          </p:cNvPr>
          <p:cNvPicPr/>
          <p:nvPr/>
        </p:nvPicPr>
        <p:blipFill>
          <a:blip r:embed="rId3"/>
          <a:stretch>
            <a:fillRect/>
          </a:stretch>
        </p:blipFill>
        <p:spPr>
          <a:xfrm>
            <a:off x="4654294" y="2932834"/>
            <a:ext cx="6184571" cy="1639071"/>
          </a:xfrm>
          <a:prstGeom prst="rect">
            <a:avLst/>
          </a:prstGeom>
        </p:spPr>
      </p:pic>
      <p:pic>
        <p:nvPicPr>
          <p:cNvPr id="2" name="Picture 1">
            <a:extLst>
              <a:ext uri="{FF2B5EF4-FFF2-40B4-BE49-F238E27FC236}">
                <a16:creationId xmlns:a16="http://schemas.microsoft.com/office/drawing/2014/main" id="{7B57C296-5D99-48C3-A0A4-337247ED79DB}"/>
              </a:ext>
            </a:extLst>
          </p:cNvPr>
          <p:cNvPicPr/>
          <p:nvPr/>
        </p:nvPicPr>
        <p:blipFill>
          <a:blip r:embed="rId4"/>
          <a:stretch>
            <a:fillRect/>
          </a:stretch>
        </p:blipFill>
        <p:spPr>
          <a:xfrm>
            <a:off x="4654296" y="474465"/>
            <a:ext cx="6184580" cy="2458370"/>
          </a:xfrm>
          <a:prstGeom prst="rect">
            <a:avLst/>
          </a:prstGeom>
        </p:spPr>
      </p:pic>
      <p:sp>
        <p:nvSpPr>
          <p:cNvPr id="3" name="TextBox 2">
            <a:extLst>
              <a:ext uri="{FF2B5EF4-FFF2-40B4-BE49-F238E27FC236}">
                <a16:creationId xmlns:a16="http://schemas.microsoft.com/office/drawing/2014/main" id="{043FCA07-E863-4A3D-B590-6CBAED373409}"/>
              </a:ext>
            </a:extLst>
          </p:cNvPr>
          <p:cNvSpPr txBox="1"/>
          <p:nvPr/>
        </p:nvSpPr>
        <p:spPr>
          <a:xfrm>
            <a:off x="1231391" y="3099586"/>
            <a:ext cx="3547863" cy="369332"/>
          </a:xfrm>
          <a:prstGeom prst="rect">
            <a:avLst/>
          </a:prstGeom>
          <a:noFill/>
        </p:spPr>
        <p:txBody>
          <a:bodyPr wrap="square" rtlCol="0">
            <a:spAutoFit/>
          </a:bodyPr>
          <a:lstStyle/>
          <a:p>
            <a:r>
              <a:rPr lang="en-US" dirty="0"/>
              <a:t>Optimizer and Checkpoint</a:t>
            </a:r>
          </a:p>
        </p:txBody>
      </p:sp>
    </p:spTree>
    <p:extLst>
      <p:ext uri="{BB962C8B-B14F-4D97-AF65-F5344CB8AC3E}">
        <p14:creationId xmlns:p14="http://schemas.microsoft.com/office/powerpoint/2010/main" val="10041103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85E5EFB-F6DB-4876-B97D-8486A6472976}"/>
              </a:ext>
            </a:extLst>
          </p:cNvPr>
          <p:cNvPicPr/>
          <p:nvPr/>
        </p:nvPicPr>
        <p:blipFill>
          <a:blip r:embed="rId2"/>
          <a:stretch>
            <a:fillRect/>
          </a:stretch>
        </p:blipFill>
        <p:spPr>
          <a:xfrm>
            <a:off x="3428773" y="236334"/>
            <a:ext cx="5810762" cy="5584436"/>
          </a:xfrm>
          <a:prstGeom prst="rect">
            <a:avLst/>
          </a:prstGeom>
        </p:spPr>
      </p:pic>
    </p:spTree>
    <p:extLst>
      <p:ext uri="{BB962C8B-B14F-4D97-AF65-F5344CB8AC3E}">
        <p14:creationId xmlns:p14="http://schemas.microsoft.com/office/powerpoint/2010/main" val="3117233478"/>
      </p:ext>
    </p:extLst>
  </p:cSld>
  <p:clrMapOvr>
    <a:masterClrMapping/>
  </p:clrMapOvr>
</p:sld>
</file>

<file path=ppt/theme/theme1.xml><?xml version="1.0" encoding="utf-8"?>
<a:theme xmlns:a="http://schemas.openxmlformats.org/drawingml/2006/main" name="Slice">
  <a:themeElements>
    <a:clrScheme name="Slice">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Slice">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13FEC7C6-62A9-40C4-99D2-581AACACAA2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Slice</Template>
  <TotalTime>59</TotalTime>
  <Words>543</Words>
  <Application>Microsoft Office PowerPoint</Application>
  <PresentationFormat>Widescreen</PresentationFormat>
  <Paragraphs>56</Paragraphs>
  <Slides>18</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Arial</vt:lpstr>
      <vt:lpstr>Calibri</vt:lpstr>
      <vt:lpstr>Century Gothic</vt:lpstr>
      <vt:lpstr>Wingdings 3</vt:lpstr>
      <vt:lpstr>Slice</vt:lpstr>
      <vt:lpstr>זיהוי פונטים מוטבעים בתמונות</vt:lpstr>
      <vt:lpstr>חלק א Preprocessing: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פרויקט סיום קורס מבוא לראייה ממוחשבת </dc:title>
  <dc:creator>Stav Cohen</dc:creator>
  <cp:lastModifiedBy>Stav Cohen</cp:lastModifiedBy>
  <cp:revision>9</cp:revision>
  <dcterms:created xsi:type="dcterms:W3CDTF">2021-01-24T11:42:21Z</dcterms:created>
  <dcterms:modified xsi:type="dcterms:W3CDTF">2021-04-22T11:03:22Z</dcterms:modified>
</cp:coreProperties>
</file>